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2" r:id="rId3"/>
    <p:sldId id="267" r:id="rId4"/>
    <p:sldId id="268" r:id="rId5"/>
    <p:sldId id="261" r:id="rId6"/>
    <p:sldId id="272" r:id="rId7"/>
    <p:sldId id="273" r:id="rId8"/>
    <p:sldId id="269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3BA3"/>
    <a:srgbClr val="1B3BC9"/>
    <a:srgbClr val="1B3BB9"/>
    <a:srgbClr val="1B3BAB"/>
    <a:srgbClr val="00339E"/>
    <a:srgbClr val="1B3979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49"/>
    <p:restoredTop sz="94679"/>
  </p:normalViewPr>
  <p:slideViewPr>
    <p:cSldViewPr snapToGrid="0">
      <p:cViewPr varScale="1">
        <p:scale>
          <a:sx n="109" d="100"/>
          <a:sy n="109" d="100"/>
        </p:scale>
        <p:origin x="9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7C02FE-BAA6-2BD5-5AB1-972F01F1EE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BAA1663-A206-B6BF-F4FB-E4BC9221E6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9D9605A-4246-015D-826E-CCBB299B5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FECCC6D-428E-C17A-2C1E-1C65DB50D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C8F212F-B5A1-5435-4E96-69EEE58ED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029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C8DB7F-3CBF-1087-6110-8E374EF07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40F6D5D-F602-B56D-35BF-2AF8D49870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33D2894-1B71-E7B8-75A5-6CD064357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1D5339A-58DA-147A-83C4-8903DB3FD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227C253-2DF7-14A0-7F30-F8A6B0597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203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56E1F2F-C72B-94FB-6D0D-004C4A06CD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BD71642-AA59-B76C-6F55-E354A681C7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2A37F2-2F24-3EF8-AE53-336BB72D4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9749B03-6680-1013-C27A-04B272C93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6DA8357-BD4D-4090-08ED-CE31F6B24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536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C90ABB-41A4-8295-294A-E4E104EC0E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79560CB-30EA-6B15-D3A7-31398A7FA5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1EF5A1B-5203-C676-4FDE-0B1BC4318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1A9E520-E460-D1D7-A69D-4DB0C48A2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6EA22D6-16C5-621E-2EA2-66C82A15F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0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7E722E-0A34-C998-7938-A71782AB9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1C1CA94-1FEF-FB09-D4D5-30242BD148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4666428-CD84-AE07-38BF-FE828C412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EEBAAAF-13B8-A532-6384-5B7E1D66F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989BD7D-53CD-6716-57E8-C6D6F59F6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46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35BBFA-D970-3144-AFB1-1693E3785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EFFA836-482D-E46A-3B62-3204BBB938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1F99698-947E-CE63-95CC-0B35B9691A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6BC234E-502D-DBDB-176D-4E2C05C98D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EA0A8AE-CF46-4469-09CF-ABC22329A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318ADC3-4E2A-D99E-D211-EC9505072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850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11C5B9-DB61-C37B-1362-4D071C724D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53EC46E-0DE6-E865-63D1-AD4AC414AA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60A27A2-2ED5-6538-3213-9778DCC53F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67AE24C-FA96-21FF-C030-F2DEE9A98B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233CBFF-1F01-EA8C-17BC-B96DCB4E2A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A9F2990-F1DA-2B29-AC6A-635CBD928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3754ECE-1F8D-C5EC-D14B-50FB34644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778CDC9-D4C2-79FC-90FF-BF4C0912F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277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91318F-5CBC-D706-F4D2-916A403A6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05F35A1-30B0-AFEE-33EB-2DF08ED35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4652C47-F3F5-ECE2-2E92-64D8B8D46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8409F66-67F7-5231-03EB-D2D793CB7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190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852AD3C-48F7-95F8-B1B0-F5845B993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07E2EFF-8D49-EBC1-F566-54C840749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9A8608F-504B-929F-0460-CDAFA56D2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953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ADB803-6FD2-8DCA-66A7-F6E53AA5F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54C1FD5-3BB0-3A6C-6429-BBD9A79C82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7614A50-2983-BD5E-58B4-4729EE0211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EF74246-06D4-2CC0-2B1A-2D103469E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0785E01-6E06-1FDD-837C-FAAF0BED8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BE28C94-7B58-07B3-9099-6BA6E1C39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977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8128BD-FDA5-2EE9-1435-6BD7E6E7ED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77AFBFF-5E8B-2E05-88D3-FFCAB8AE9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77D2B8C-C3C9-2F4D-E9AE-197A39999C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F50F981-290D-9DED-6F13-9DBB65B84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9D54270-7FD6-E80D-D23A-BB2225A3A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ABB953C-2718-901D-6DE1-5F7B02EDB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098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BCC2DD-1D20-7F6A-1D2A-4BA8F1809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180ED5D-178B-176C-CA77-4CB925200F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5BB1833-F9BB-5BC3-342A-9124E0BD14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7A2C13A-3F04-D0C4-D90B-E587E2A9F0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E89C0A6-E644-5ACE-07FD-278500B758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628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5F99828-9BBF-D5C6-4B23-D9E05129ED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281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773B1E8-D1C2-4DEF-0B5C-0CD1EB2619A5}"/>
              </a:ext>
            </a:extLst>
          </p:cNvPr>
          <p:cNvSpPr txBox="1"/>
          <p:nvPr/>
        </p:nvSpPr>
        <p:spPr>
          <a:xfrm>
            <a:off x="5877419" y="1660828"/>
            <a:ext cx="5585575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00339E"/>
                </a:solidFill>
                <a:effectLst/>
                <a:latin typeface="Onest Black" pitchFamily="2" charset="0"/>
              </a:rPr>
              <a:t>Обучение русскому языку                 как государственному                                           и языкам народов России                                    </a:t>
            </a:r>
            <a:r>
              <a:rPr lang="ru-RU" sz="2800" dirty="0">
                <a:effectLst/>
                <a:latin typeface="Onest Black" pitchFamily="2" charset="0"/>
              </a:rPr>
              <a:t>в контексте метапредметного подхода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EC1D8E9-752B-A4A7-6A35-0122822A6B41}"/>
              </a:ext>
            </a:extLst>
          </p:cNvPr>
          <p:cNvSpPr txBox="1"/>
          <p:nvPr/>
        </p:nvSpPr>
        <p:spPr>
          <a:xfrm>
            <a:off x="5594611" y="4427666"/>
            <a:ext cx="64050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effectLst/>
                <a:latin typeface="Onest Regular" pitchFamily="2" charset="0"/>
              </a:rPr>
              <a:t>Дроздова </a:t>
            </a:r>
            <a:r>
              <a:rPr lang="ru-RU" sz="2000" dirty="0" smtClean="0">
                <a:effectLst/>
                <a:latin typeface="Onest Regular" pitchFamily="2" charset="0"/>
              </a:rPr>
              <a:t>Ольга Евгеньевна, </a:t>
            </a:r>
            <a:r>
              <a:rPr lang="ru-RU" sz="2000" dirty="0">
                <a:effectLst/>
                <a:latin typeface="Onest Regular" pitchFamily="2" charset="0"/>
              </a:rPr>
              <a:t>д.пед.н., директор Центра междисциплинарных лингводидактических </a:t>
            </a:r>
            <a:r>
              <a:rPr lang="ru-RU" sz="2000" dirty="0" smtClean="0">
                <a:effectLst/>
                <a:latin typeface="Onest Regular" pitchFamily="2" charset="0"/>
              </a:rPr>
              <a:t>проектов МПГУ</a:t>
            </a:r>
            <a:r>
              <a:rPr lang="ru-RU" sz="2000" dirty="0">
                <a:effectLst/>
                <a:latin typeface="Onest Regular" pitchFamily="2" charset="0"/>
              </a:rPr>
              <a:t>, член Правления РОПРЯЛ</a:t>
            </a:r>
          </a:p>
        </p:txBody>
      </p:sp>
    </p:spTree>
    <p:extLst>
      <p:ext uri="{BB962C8B-B14F-4D97-AF65-F5344CB8AC3E}">
        <p14:creationId xmlns:p14="http://schemas.microsoft.com/office/powerpoint/2010/main" val="16658246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AB6CA9-A7CA-EFA2-C868-941CC5CB6F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DBEEAFC-BA7A-5C75-F4D7-12C312C2C7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792"/>
            <a:ext cx="12192000" cy="68580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3F129A5-0D2A-E9B8-2F16-1692F970B7CB}"/>
              </a:ext>
            </a:extLst>
          </p:cNvPr>
          <p:cNvSpPr txBox="1"/>
          <p:nvPr/>
        </p:nvSpPr>
        <p:spPr>
          <a:xfrm>
            <a:off x="632922" y="1039619"/>
            <a:ext cx="80868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339E"/>
                </a:solidFill>
                <a:latin typeface="Onest Black" pitchFamily="2" charset="0"/>
              </a:rPr>
              <a:t>Почему надо использовать метапредметный подход?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E9460B4-FEB8-0035-197F-4D3A2C0C73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165678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9D30B1C-8C21-8E1A-7E38-F4D707C92A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086754"/>
            <a:ext cx="1098796" cy="109879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1ED7962-5093-D683-CE5B-D500FCDF211B}"/>
              </a:ext>
            </a:extLst>
          </p:cNvPr>
          <p:cNvSpPr txBox="1"/>
          <p:nvPr/>
        </p:nvSpPr>
        <p:spPr>
          <a:xfrm>
            <a:off x="632921" y="2572329"/>
            <a:ext cx="10028793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Единый подход к обучению русскому языку</a:t>
            </a:r>
            <a:r>
              <a:rPr lang="ru-RU" sz="2400" dirty="0"/>
              <a:t>, обеспечивающий внимание к нему во всех сферах жизни, в том числе на уроках всех предметов, формирует умение и привычку работать с языковыми аспектами любой предметной области, осознание школьниками важности понимания смысла слов, выражений, адекватного и точного восприятия смысла текстов –</a:t>
            </a:r>
          </a:p>
          <a:p>
            <a:r>
              <a:rPr lang="ru-RU" sz="2400" b="1" dirty="0">
                <a:solidFill>
                  <a:srgbClr val="FF0000"/>
                </a:solidFill>
              </a:rPr>
              <a:t>основа для использования в дальнейшей жизни русского языка как государственного</a:t>
            </a:r>
          </a:p>
        </p:txBody>
      </p:sp>
    </p:spTree>
    <p:extLst>
      <p:ext uri="{BB962C8B-B14F-4D97-AF65-F5344CB8AC3E}">
        <p14:creationId xmlns:p14="http://schemas.microsoft.com/office/powerpoint/2010/main" val="41279696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72045A-1EEB-1F0F-2087-C4A6607560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59C3C71-B9DF-F86D-6018-9CFD34E1CA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8853"/>
            <a:ext cx="12192000" cy="68580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E40205D-587F-84A2-F3A2-688C33849414}"/>
              </a:ext>
            </a:extLst>
          </p:cNvPr>
          <p:cNvSpPr txBox="1"/>
          <p:nvPr/>
        </p:nvSpPr>
        <p:spPr>
          <a:xfrm>
            <a:off x="632921" y="813367"/>
            <a:ext cx="796432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339E"/>
                </a:solidFill>
                <a:latin typeface="Onest Black" pitchFamily="2" charset="0"/>
              </a:rPr>
              <a:t>Учебно-методическое обеспечение метапредметного обучения русскому языку </a:t>
            </a:r>
          </a:p>
          <a:p>
            <a:r>
              <a:rPr lang="ru-RU" sz="2400" dirty="0">
                <a:solidFill>
                  <a:srgbClr val="00339E"/>
                </a:solidFill>
                <a:latin typeface="Onest Black" pitchFamily="2" charset="0"/>
              </a:rPr>
              <a:t>(лингводидактического сопровождения предметов)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78C5B31-E725-3394-4B28-D465A5AEDD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071409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D80FA90-8D42-B668-1E7B-2E0CDB515F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992485"/>
            <a:ext cx="1098796" cy="109879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61D98B1-D38D-5D96-7CEF-B8A7F3B36016}"/>
              </a:ext>
            </a:extLst>
          </p:cNvPr>
          <p:cNvSpPr txBox="1"/>
          <p:nvPr/>
        </p:nvSpPr>
        <p:spPr>
          <a:xfrm>
            <a:off x="632922" y="2873984"/>
            <a:ext cx="6644572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Дроздова О.Е. Методика преподавания русского языка. Метапредметное обучение: учебник и практикум для вузов. Москва: Издательство </a:t>
            </a:r>
            <a:r>
              <a:rPr lang="ru-RU" dirty="0" err="1"/>
              <a:t>Юрайт</a:t>
            </a:r>
            <a:r>
              <a:rPr lang="ru-RU" dirty="0"/>
              <a:t>, 2025.  194 с. https://urait.ru </a:t>
            </a:r>
          </a:p>
          <a:p>
            <a:endParaRPr lang="ru-RU" sz="2400" dirty="0"/>
          </a:p>
          <a:p>
            <a:r>
              <a:rPr lang="ru-RU" sz="2400" dirty="0"/>
              <a:t>Учебник адресован будущим учителям русского языка, может использоваться также для подготовки будущих и практикующих учителей </a:t>
            </a:r>
          </a:p>
          <a:p>
            <a:r>
              <a:rPr lang="ru-RU" sz="2400" dirty="0"/>
              <a:t>разных предметов. Содержит 55 практических заданий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F970BA9-8273-8CE5-6BFF-466668BC72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54346" y="2833445"/>
            <a:ext cx="2278602" cy="337782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889058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7AFD9B-50A0-D51F-E704-6E043841A3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F7A6F9C-D7A5-938D-AAA1-483076ECC6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281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941FDB8-3BDF-5DA7-8393-E27DD7172FCC}"/>
              </a:ext>
            </a:extLst>
          </p:cNvPr>
          <p:cNvSpPr txBox="1"/>
          <p:nvPr/>
        </p:nvSpPr>
        <p:spPr>
          <a:xfrm>
            <a:off x="632922" y="2750242"/>
            <a:ext cx="4705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00415A-A3DC-3585-BED8-DF6D33F93F4B}"/>
              </a:ext>
            </a:extLst>
          </p:cNvPr>
          <p:cNvSpPr txBox="1"/>
          <p:nvPr/>
        </p:nvSpPr>
        <p:spPr>
          <a:xfrm>
            <a:off x="1259159" y="2911747"/>
            <a:ext cx="4457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effectLst/>
              </a:rPr>
              <a:t>Сделать обучающегося внимательным носителем языка и сформировать ценностное отношение к нему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267A073-D796-55B4-4F2F-F2149A3E974B}"/>
              </a:ext>
            </a:extLst>
          </p:cNvPr>
          <p:cNvSpPr txBox="1"/>
          <p:nvPr/>
        </p:nvSpPr>
        <p:spPr>
          <a:xfrm>
            <a:off x="6975989" y="2911747"/>
            <a:ext cx="44576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effectLst/>
              </a:rPr>
              <a:t>Повысить профессиональный уровень учителя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C61CA24-5BFA-19B5-61F3-EE4BB9ABC8E9}"/>
              </a:ext>
            </a:extLst>
          </p:cNvPr>
          <p:cNvSpPr txBox="1"/>
          <p:nvPr/>
        </p:nvSpPr>
        <p:spPr>
          <a:xfrm>
            <a:off x="6260124" y="2753202"/>
            <a:ext cx="575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547D772-11B8-3033-DE41-CE6DBC80C043}"/>
              </a:ext>
            </a:extLst>
          </p:cNvPr>
          <p:cNvSpPr txBox="1"/>
          <p:nvPr/>
        </p:nvSpPr>
        <p:spPr>
          <a:xfrm>
            <a:off x="632922" y="879367"/>
            <a:ext cx="780406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339E"/>
                </a:solidFill>
                <a:latin typeface="Onest Black" pitchFamily="2" charset="0"/>
              </a:rPr>
              <a:t>Метапредметный подход в обучении языку – единство (а не противопоставление!) </a:t>
            </a:r>
          </a:p>
          <a:p>
            <a:r>
              <a:rPr lang="ru-RU" sz="2800" dirty="0">
                <a:solidFill>
                  <a:srgbClr val="00339E"/>
                </a:solidFill>
                <a:latin typeface="Onest Black" pitchFamily="2" charset="0"/>
              </a:rPr>
              <a:t>в обучении государственному и родным языкам</a:t>
            </a:r>
            <a:r>
              <a:rPr lang="ru-RU" sz="2800" dirty="0" smtClean="0">
                <a:solidFill>
                  <a:srgbClr val="00339E"/>
                </a:solidFill>
                <a:latin typeface="Onest Black" pitchFamily="2" charset="0"/>
              </a:rPr>
              <a:t>. Общие задачи:</a:t>
            </a:r>
            <a:endParaRPr lang="ru-RU" sz="2800" dirty="0">
              <a:solidFill>
                <a:srgbClr val="00339E"/>
              </a:solidFill>
              <a:latin typeface="Onest Black" pitchFamily="2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B8F8108-F30D-3EBA-FB54-0F3102855E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165678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3BB0342-CBCB-6AAA-394A-F612346507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086754"/>
            <a:ext cx="1098796" cy="109879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D857318-A670-5159-1B3B-3A48F9466F16}"/>
              </a:ext>
            </a:extLst>
          </p:cNvPr>
          <p:cNvSpPr txBox="1"/>
          <p:nvPr/>
        </p:nvSpPr>
        <p:spPr>
          <a:xfrm>
            <a:off x="634490" y="3986728"/>
            <a:ext cx="4705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AEE8C08-F332-39F8-306E-99ED295B5672}"/>
              </a:ext>
            </a:extLst>
          </p:cNvPr>
          <p:cNvSpPr txBox="1"/>
          <p:nvPr/>
        </p:nvSpPr>
        <p:spPr>
          <a:xfrm>
            <a:off x="643917" y="5344180"/>
            <a:ext cx="4705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0E884A0-4DFF-C266-2513-5031124B6E12}"/>
              </a:ext>
            </a:extLst>
          </p:cNvPr>
          <p:cNvSpPr txBox="1"/>
          <p:nvPr/>
        </p:nvSpPr>
        <p:spPr>
          <a:xfrm>
            <a:off x="6252265" y="4036813"/>
            <a:ext cx="575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E32A2A-879F-601E-78A4-0849A40EEFF5}"/>
              </a:ext>
            </a:extLst>
          </p:cNvPr>
          <p:cNvSpPr txBox="1"/>
          <p:nvPr/>
        </p:nvSpPr>
        <p:spPr>
          <a:xfrm>
            <a:off x="6261695" y="5347146"/>
            <a:ext cx="575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90CB9BE-226B-C2EF-43FD-A97B4DD2E2AD}"/>
              </a:ext>
            </a:extLst>
          </p:cNvPr>
          <p:cNvSpPr txBox="1"/>
          <p:nvPr/>
        </p:nvSpPr>
        <p:spPr>
          <a:xfrm>
            <a:off x="1260730" y="4167083"/>
            <a:ext cx="4457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effectLst/>
              </a:rPr>
              <a:t>Повысить мотивацию обучающихся, сделать более значимой внутреннюю мотивацию, а не внешнюю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DFB3745-79C6-5EF0-2DA7-F941A71156FC}"/>
              </a:ext>
            </a:extLst>
          </p:cNvPr>
          <p:cNvSpPr txBox="1"/>
          <p:nvPr/>
        </p:nvSpPr>
        <p:spPr>
          <a:xfrm>
            <a:off x="1270157" y="5524542"/>
            <a:ext cx="4457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effectLst/>
              </a:rPr>
              <a:t>Использовать все предметные области, урочную и внеурочную работу для повышения эффективности обучения языку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95D1901-91BF-0FAD-6815-02BF8798920A}"/>
              </a:ext>
            </a:extLst>
          </p:cNvPr>
          <p:cNvSpPr txBox="1"/>
          <p:nvPr/>
        </p:nvSpPr>
        <p:spPr>
          <a:xfrm>
            <a:off x="6956091" y="4178078"/>
            <a:ext cx="4457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effectLst/>
              </a:rPr>
              <a:t>На материале языка развивать интерес к культуре народа и к разным областям науки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6D0516-1085-5AE9-4155-9D55FB42B3DB}"/>
              </a:ext>
            </a:extLst>
          </p:cNvPr>
          <p:cNvSpPr txBox="1"/>
          <p:nvPr/>
        </p:nvSpPr>
        <p:spPr>
          <a:xfrm>
            <a:off x="6976515" y="5527679"/>
            <a:ext cx="44576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effectLst/>
              </a:rPr>
              <a:t>Стимулировать сохранение интереса к языку, потребности (и привычки!) познавать мир на русском языке и на родном языке в течение всей жизни</a:t>
            </a:r>
          </a:p>
        </p:txBody>
      </p:sp>
    </p:spTree>
    <p:extLst>
      <p:ext uri="{BB962C8B-B14F-4D97-AF65-F5344CB8AC3E}">
        <p14:creationId xmlns:p14="http://schemas.microsoft.com/office/powerpoint/2010/main" val="11677425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14B656-182E-B7BD-959A-DE0D82808A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0CFB42B-F0C0-F479-3F95-F9793C591E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6A93DE0-EA41-C2E9-07CD-968B2AD92ADD}"/>
              </a:ext>
            </a:extLst>
          </p:cNvPr>
          <p:cNvSpPr txBox="1"/>
          <p:nvPr/>
        </p:nvSpPr>
        <p:spPr>
          <a:xfrm>
            <a:off x="565608" y="2440399"/>
            <a:ext cx="5420413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1B3BC9"/>
                </a:solidFill>
                <a:effectLst/>
              </a:rPr>
              <a:t>Сходство:</a:t>
            </a:r>
          </a:p>
          <a:p>
            <a:r>
              <a:rPr lang="ru-RU" sz="2000" dirty="0" err="1">
                <a:solidFill>
                  <a:srgbClr val="1B3BC9"/>
                </a:solidFill>
                <a:effectLst/>
              </a:rPr>
              <a:t>ак</a:t>
            </a:r>
            <a:r>
              <a:rPr lang="ru-RU" sz="2000" dirty="0">
                <a:solidFill>
                  <a:srgbClr val="1B3BC9"/>
                </a:solidFill>
                <a:effectLst/>
              </a:rPr>
              <a:t> </a:t>
            </a:r>
            <a:r>
              <a:rPr lang="ru-RU" sz="2000" dirty="0" err="1">
                <a:solidFill>
                  <a:srgbClr val="1B3BC9"/>
                </a:solidFill>
                <a:effectLst/>
              </a:rPr>
              <a:t>гөмбә</a:t>
            </a:r>
            <a:r>
              <a:rPr lang="ru-RU" sz="2000" dirty="0">
                <a:solidFill>
                  <a:srgbClr val="1B3BC9"/>
                </a:solidFill>
                <a:effectLst/>
              </a:rPr>
              <a:t> ( </a:t>
            </a:r>
            <a:r>
              <a:rPr lang="ru-RU" sz="2000" dirty="0" err="1">
                <a:solidFill>
                  <a:srgbClr val="1B3BC9"/>
                </a:solidFill>
                <a:effectLst/>
              </a:rPr>
              <a:t>ак</a:t>
            </a:r>
            <a:r>
              <a:rPr lang="ru-RU" sz="2000" dirty="0">
                <a:solidFill>
                  <a:srgbClr val="1B3BC9"/>
                </a:solidFill>
                <a:effectLst/>
              </a:rPr>
              <a:t> </a:t>
            </a:r>
            <a:r>
              <a:rPr lang="ru-RU" sz="2000" dirty="0" err="1">
                <a:solidFill>
                  <a:srgbClr val="1B3BC9"/>
                </a:solidFill>
                <a:effectLst/>
              </a:rPr>
              <a:t>гомбэ</a:t>
            </a:r>
            <a:r>
              <a:rPr lang="ru-RU" sz="2000" dirty="0">
                <a:solidFill>
                  <a:srgbClr val="1B3BC9"/>
                </a:solidFill>
                <a:effectLst/>
              </a:rPr>
              <a:t>)— </a:t>
            </a:r>
            <a:r>
              <a:rPr lang="ru-RU" sz="2000" dirty="0">
                <a:effectLst/>
              </a:rPr>
              <a:t>белый гриб;  букв.: белый гриб</a:t>
            </a:r>
          </a:p>
          <a:p>
            <a:r>
              <a:rPr lang="ru-RU" sz="2000" dirty="0" err="1">
                <a:solidFill>
                  <a:srgbClr val="1B3BC9"/>
                </a:solidFill>
                <a:effectLst/>
              </a:rPr>
              <a:t>җирән</a:t>
            </a:r>
            <a:r>
              <a:rPr lang="ru-RU" sz="2000" dirty="0">
                <a:solidFill>
                  <a:srgbClr val="1B3BC9"/>
                </a:solidFill>
                <a:effectLst/>
              </a:rPr>
              <a:t> </a:t>
            </a:r>
            <a:r>
              <a:rPr lang="ru-RU" sz="2000" dirty="0" err="1">
                <a:solidFill>
                  <a:srgbClr val="1B3BC9"/>
                </a:solidFill>
                <a:effectLst/>
              </a:rPr>
              <a:t>гөмбә</a:t>
            </a:r>
            <a:r>
              <a:rPr lang="ru-RU" sz="2000" dirty="0">
                <a:solidFill>
                  <a:srgbClr val="1B3BC9"/>
                </a:solidFill>
                <a:effectLst/>
              </a:rPr>
              <a:t> ( </a:t>
            </a:r>
            <a:r>
              <a:rPr lang="ru-RU" sz="2000" dirty="0" err="1">
                <a:solidFill>
                  <a:srgbClr val="1B3BC9"/>
                </a:solidFill>
                <a:effectLst/>
              </a:rPr>
              <a:t>жиран</a:t>
            </a:r>
            <a:r>
              <a:rPr lang="ru-RU" sz="2000" dirty="0">
                <a:solidFill>
                  <a:srgbClr val="1B3BC9"/>
                </a:solidFill>
                <a:effectLst/>
              </a:rPr>
              <a:t> </a:t>
            </a:r>
            <a:r>
              <a:rPr lang="ru-RU" sz="2000" dirty="0" err="1">
                <a:solidFill>
                  <a:srgbClr val="1B3BC9"/>
                </a:solidFill>
                <a:effectLst/>
              </a:rPr>
              <a:t>гомбэ</a:t>
            </a:r>
            <a:r>
              <a:rPr lang="ru-RU" sz="2000" dirty="0">
                <a:solidFill>
                  <a:srgbClr val="1B3BC9"/>
                </a:solidFill>
                <a:effectLst/>
              </a:rPr>
              <a:t>)— </a:t>
            </a:r>
            <a:r>
              <a:rPr lang="ru-RU" sz="2000" dirty="0">
                <a:effectLst/>
              </a:rPr>
              <a:t>рыжик;  букв.: рыжий гриб</a:t>
            </a:r>
          </a:p>
          <a:p>
            <a:r>
              <a:rPr lang="ru-RU" sz="2000" dirty="0" err="1">
                <a:solidFill>
                  <a:srgbClr val="1B3BC9"/>
                </a:solidFill>
                <a:effectLst/>
              </a:rPr>
              <a:t>каен</a:t>
            </a:r>
            <a:r>
              <a:rPr lang="ru-RU" sz="2000" dirty="0">
                <a:solidFill>
                  <a:srgbClr val="1B3BC9"/>
                </a:solidFill>
                <a:effectLst/>
              </a:rPr>
              <a:t> </a:t>
            </a:r>
            <a:r>
              <a:rPr lang="ru-RU" sz="2000" dirty="0" err="1">
                <a:solidFill>
                  <a:srgbClr val="1B3BC9"/>
                </a:solidFill>
                <a:effectLst/>
              </a:rPr>
              <a:t>гөмбәсе</a:t>
            </a:r>
            <a:r>
              <a:rPr lang="ru-RU" sz="2000" dirty="0">
                <a:solidFill>
                  <a:srgbClr val="1B3BC9"/>
                </a:solidFill>
                <a:effectLst/>
              </a:rPr>
              <a:t>( </a:t>
            </a:r>
            <a:r>
              <a:rPr lang="ru-RU" sz="2000" dirty="0" err="1">
                <a:solidFill>
                  <a:srgbClr val="1B3BC9"/>
                </a:solidFill>
                <a:effectLst/>
              </a:rPr>
              <a:t>каен</a:t>
            </a:r>
            <a:r>
              <a:rPr lang="ru-RU" sz="2000" dirty="0">
                <a:solidFill>
                  <a:srgbClr val="1B3BC9"/>
                </a:solidFill>
                <a:effectLst/>
              </a:rPr>
              <a:t> </a:t>
            </a:r>
            <a:r>
              <a:rPr lang="ru-RU" sz="2000" dirty="0" err="1">
                <a:solidFill>
                  <a:srgbClr val="1B3BC9"/>
                </a:solidFill>
                <a:effectLst/>
              </a:rPr>
              <a:t>гомбэсе</a:t>
            </a:r>
            <a:r>
              <a:rPr lang="ru-RU" sz="2000" dirty="0">
                <a:solidFill>
                  <a:srgbClr val="1B3BC9"/>
                </a:solidFill>
                <a:effectLst/>
              </a:rPr>
              <a:t>) </a:t>
            </a:r>
            <a:r>
              <a:rPr lang="ru-RU" sz="2000" dirty="0">
                <a:effectLst/>
              </a:rPr>
              <a:t>— подберёзовик; </a:t>
            </a:r>
          </a:p>
          <a:p>
            <a:r>
              <a:rPr lang="ru-RU" sz="2000" dirty="0">
                <a:effectLst/>
              </a:rPr>
              <a:t>букв.: гриб при  березе</a:t>
            </a:r>
          </a:p>
          <a:p>
            <a:r>
              <a:rPr lang="ru-RU" sz="2000" dirty="0" err="1">
                <a:solidFill>
                  <a:srgbClr val="1B3BC9"/>
                </a:solidFill>
                <a:effectLst/>
              </a:rPr>
              <a:t>нарат</a:t>
            </a:r>
            <a:r>
              <a:rPr lang="ru-RU" sz="2000" dirty="0">
                <a:solidFill>
                  <a:srgbClr val="1B3BC9"/>
                </a:solidFill>
                <a:effectLst/>
              </a:rPr>
              <a:t> </a:t>
            </a:r>
            <a:r>
              <a:rPr lang="ru-RU" sz="2000" dirty="0" err="1">
                <a:solidFill>
                  <a:srgbClr val="1B3BC9"/>
                </a:solidFill>
                <a:effectLst/>
              </a:rPr>
              <a:t>гөмбәсе</a:t>
            </a:r>
            <a:r>
              <a:rPr lang="ru-RU" sz="2000" dirty="0">
                <a:solidFill>
                  <a:srgbClr val="1B3BC9"/>
                </a:solidFill>
                <a:effectLst/>
              </a:rPr>
              <a:t>( </a:t>
            </a:r>
            <a:r>
              <a:rPr lang="ru-RU" sz="2000" dirty="0" err="1">
                <a:solidFill>
                  <a:srgbClr val="1B3BC9"/>
                </a:solidFill>
                <a:effectLst/>
              </a:rPr>
              <a:t>нарат</a:t>
            </a:r>
            <a:r>
              <a:rPr lang="ru-RU" sz="2000" dirty="0">
                <a:solidFill>
                  <a:srgbClr val="1B3BC9"/>
                </a:solidFill>
                <a:effectLst/>
              </a:rPr>
              <a:t> </a:t>
            </a:r>
            <a:r>
              <a:rPr lang="ru-RU" sz="2000" dirty="0" err="1">
                <a:solidFill>
                  <a:srgbClr val="1B3BC9"/>
                </a:solidFill>
                <a:effectLst/>
              </a:rPr>
              <a:t>гомбэсе</a:t>
            </a:r>
            <a:r>
              <a:rPr lang="ru-RU" sz="2000" dirty="0">
                <a:solidFill>
                  <a:srgbClr val="1B3BC9"/>
                </a:solidFill>
                <a:effectLst/>
              </a:rPr>
              <a:t>) </a:t>
            </a:r>
            <a:r>
              <a:rPr lang="ru-RU" sz="2000" dirty="0">
                <a:effectLst/>
              </a:rPr>
              <a:t>— боровик; букв.: гриб при сосне</a:t>
            </a:r>
          </a:p>
          <a:p>
            <a:r>
              <a:rPr lang="ru-RU" sz="2000" dirty="0" err="1">
                <a:solidFill>
                  <a:srgbClr val="1B3BC9"/>
                </a:solidFill>
                <a:effectLst/>
              </a:rPr>
              <a:t>усак</a:t>
            </a:r>
            <a:r>
              <a:rPr lang="ru-RU" sz="2000" dirty="0">
                <a:solidFill>
                  <a:srgbClr val="1B3BC9"/>
                </a:solidFill>
                <a:effectLst/>
              </a:rPr>
              <a:t> </a:t>
            </a:r>
            <a:r>
              <a:rPr lang="ru-RU" sz="2000" dirty="0" err="1">
                <a:solidFill>
                  <a:srgbClr val="1B3BC9"/>
                </a:solidFill>
                <a:effectLst/>
              </a:rPr>
              <a:t>гөмбәсе</a:t>
            </a:r>
            <a:r>
              <a:rPr lang="ru-RU" sz="2000" dirty="0">
                <a:solidFill>
                  <a:srgbClr val="1B3BC9"/>
                </a:solidFill>
                <a:effectLst/>
              </a:rPr>
              <a:t> ( </a:t>
            </a:r>
            <a:r>
              <a:rPr lang="ru-RU" sz="2000" dirty="0" err="1">
                <a:solidFill>
                  <a:srgbClr val="1B3BC9"/>
                </a:solidFill>
                <a:effectLst/>
              </a:rPr>
              <a:t>усак</a:t>
            </a:r>
            <a:r>
              <a:rPr lang="ru-RU" sz="2000" dirty="0">
                <a:solidFill>
                  <a:srgbClr val="1B3BC9"/>
                </a:solidFill>
                <a:effectLst/>
              </a:rPr>
              <a:t> </a:t>
            </a:r>
            <a:r>
              <a:rPr lang="ru-RU" sz="2000" dirty="0" err="1">
                <a:solidFill>
                  <a:srgbClr val="1B3BC9"/>
                </a:solidFill>
                <a:effectLst/>
              </a:rPr>
              <a:t>гомбэсе</a:t>
            </a:r>
            <a:r>
              <a:rPr lang="ru-RU" sz="2000" dirty="0">
                <a:solidFill>
                  <a:srgbClr val="1B3BC9"/>
                </a:solidFill>
                <a:effectLst/>
              </a:rPr>
              <a:t>)— </a:t>
            </a:r>
            <a:r>
              <a:rPr lang="ru-RU" sz="2000" dirty="0">
                <a:effectLst/>
              </a:rPr>
              <a:t>подосиновик; </a:t>
            </a:r>
          </a:p>
          <a:p>
            <a:r>
              <a:rPr lang="ru-RU" sz="2000" dirty="0">
                <a:effectLst/>
              </a:rPr>
              <a:t>букв.: гриб при осине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F37A4A-726A-7AC3-610D-FC8D509BBBAE}"/>
              </a:ext>
            </a:extLst>
          </p:cNvPr>
          <p:cNvSpPr txBox="1"/>
          <p:nvPr/>
        </p:nvSpPr>
        <p:spPr>
          <a:xfrm>
            <a:off x="6834434" y="2440399"/>
            <a:ext cx="480982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1B3BC9"/>
                </a:solidFill>
                <a:effectLst/>
              </a:rPr>
              <a:t>Неполное сходство: </a:t>
            </a:r>
          </a:p>
          <a:p>
            <a:r>
              <a:rPr lang="ru-RU" sz="2000" dirty="0" err="1">
                <a:solidFill>
                  <a:srgbClr val="1B3BC9"/>
                </a:solidFill>
                <a:effectLst/>
              </a:rPr>
              <a:t>чебен</a:t>
            </a:r>
            <a:r>
              <a:rPr lang="ru-RU" sz="2000" dirty="0">
                <a:solidFill>
                  <a:srgbClr val="1B3BC9"/>
                </a:solidFill>
                <a:effectLst/>
              </a:rPr>
              <a:t> </a:t>
            </a:r>
            <a:r>
              <a:rPr lang="ru-RU" sz="2000" dirty="0" err="1">
                <a:solidFill>
                  <a:srgbClr val="1B3BC9"/>
                </a:solidFill>
                <a:effectLst/>
              </a:rPr>
              <a:t>гөмбәсе</a:t>
            </a:r>
            <a:r>
              <a:rPr lang="ru-RU" sz="2000" dirty="0">
                <a:solidFill>
                  <a:srgbClr val="1B3BC9"/>
                </a:solidFill>
                <a:effectLst/>
              </a:rPr>
              <a:t>( </a:t>
            </a:r>
            <a:r>
              <a:rPr lang="ru-RU" sz="2000" dirty="0" err="1">
                <a:solidFill>
                  <a:srgbClr val="1B3BC9"/>
                </a:solidFill>
                <a:effectLst/>
              </a:rPr>
              <a:t>чебен</a:t>
            </a:r>
            <a:r>
              <a:rPr lang="ru-RU" sz="2000" dirty="0">
                <a:solidFill>
                  <a:srgbClr val="1B3BC9"/>
                </a:solidFill>
                <a:effectLst/>
              </a:rPr>
              <a:t> </a:t>
            </a:r>
            <a:r>
              <a:rPr lang="ru-RU" sz="2000" dirty="0" err="1">
                <a:solidFill>
                  <a:srgbClr val="1B3BC9"/>
                </a:solidFill>
                <a:effectLst/>
              </a:rPr>
              <a:t>гомбэсе</a:t>
            </a:r>
            <a:r>
              <a:rPr lang="ru-RU" sz="2000" dirty="0">
                <a:solidFill>
                  <a:srgbClr val="1B3BC9"/>
                </a:solidFill>
                <a:effectLst/>
              </a:rPr>
              <a:t>) </a:t>
            </a:r>
            <a:r>
              <a:rPr lang="ru-RU" sz="2000" dirty="0">
                <a:effectLst/>
              </a:rPr>
              <a:t>— мухомор.  букв.: гриб при мухе</a:t>
            </a:r>
          </a:p>
          <a:p>
            <a:r>
              <a:rPr lang="ru-RU" sz="3200" dirty="0">
                <a:solidFill>
                  <a:srgbClr val="1B3BC9"/>
                </a:solidFill>
                <a:effectLst/>
              </a:rPr>
              <a:t>Различие:</a:t>
            </a:r>
          </a:p>
          <a:p>
            <a:r>
              <a:rPr lang="ru-RU" sz="2000" dirty="0">
                <a:solidFill>
                  <a:srgbClr val="1B3BC9"/>
                </a:solidFill>
                <a:effectLst/>
              </a:rPr>
              <a:t>ал </a:t>
            </a:r>
            <a:r>
              <a:rPr lang="ru-RU" sz="2000" dirty="0" err="1">
                <a:solidFill>
                  <a:srgbClr val="1B3BC9"/>
                </a:solidFill>
                <a:effectLst/>
              </a:rPr>
              <a:t>гөмбә</a:t>
            </a:r>
            <a:r>
              <a:rPr lang="ru-RU" sz="2000" dirty="0">
                <a:solidFill>
                  <a:srgbClr val="1B3BC9"/>
                </a:solidFill>
                <a:effectLst/>
              </a:rPr>
              <a:t> ( ал </a:t>
            </a:r>
            <a:r>
              <a:rPr lang="ru-RU" sz="2000" dirty="0" err="1">
                <a:solidFill>
                  <a:srgbClr val="1B3BC9"/>
                </a:solidFill>
                <a:effectLst/>
              </a:rPr>
              <a:t>гомбэ</a:t>
            </a:r>
            <a:r>
              <a:rPr lang="ru-RU" sz="2000" dirty="0">
                <a:solidFill>
                  <a:srgbClr val="1B3BC9"/>
                </a:solidFill>
                <a:effectLst/>
              </a:rPr>
              <a:t>)— </a:t>
            </a:r>
            <a:r>
              <a:rPr lang="ru-RU" sz="2000" dirty="0">
                <a:effectLst/>
              </a:rPr>
              <a:t>сыроежка;  букв.: розовый гриб</a:t>
            </a:r>
          </a:p>
          <a:p>
            <a:r>
              <a:rPr lang="ru-RU" sz="2000" dirty="0">
                <a:solidFill>
                  <a:srgbClr val="1B3BC9"/>
                </a:solidFill>
                <a:effectLst/>
              </a:rPr>
              <a:t>баллы </a:t>
            </a:r>
            <a:r>
              <a:rPr lang="ru-RU" sz="2000" dirty="0" err="1">
                <a:solidFill>
                  <a:srgbClr val="1B3BC9"/>
                </a:solidFill>
                <a:effectLst/>
              </a:rPr>
              <a:t>гөмбә</a:t>
            </a:r>
            <a:r>
              <a:rPr lang="ru-RU" sz="2000" dirty="0">
                <a:solidFill>
                  <a:srgbClr val="1B3BC9"/>
                </a:solidFill>
                <a:effectLst/>
              </a:rPr>
              <a:t>( баллы </a:t>
            </a:r>
            <a:r>
              <a:rPr lang="ru-RU" sz="2000" dirty="0" err="1">
                <a:solidFill>
                  <a:srgbClr val="1B3BC9"/>
                </a:solidFill>
                <a:effectLst/>
              </a:rPr>
              <a:t>гомбэ</a:t>
            </a:r>
            <a:r>
              <a:rPr lang="ru-RU" sz="2000" dirty="0">
                <a:solidFill>
                  <a:srgbClr val="1B3BC9"/>
                </a:solidFill>
                <a:effectLst/>
              </a:rPr>
              <a:t>) </a:t>
            </a:r>
            <a:r>
              <a:rPr lang="ru-RU" sz="2000" dirty="0">
                <a:effectLst/>
              </a:rPr>
              <a:t>— опёнок;  букв.: сладкий гриб</a:t>
            </a:r>
          </a:p>
          <a:p>
            <a:r>
              <a:rPr lang="ru-RU" sz="2000" dirty="0" err="1">
                <a:solidFill>
                  <a:srgbClr val="1B3BC9"/>
                </a:solidFill>
                <a:effectLst/>
              </a:rPr>
              <a:t>кәҗә</a:t>
            </a:r>
            <a:r>
              <a:rPr lang="ru-RU" sz="2000" dirty="0">
                <a:solidFill>
                  <a:srgbClr val="1B3BC9"/>
                </a:solidFill>
                <a:effectLst/>
              </a:rPr>
              <a:t> </a:t>
            </a:r>
            <a:r>
              <a:rPr lang="ru-RU" sz="2000" dirty="0" err="1">
                <a:solidFill>
                  <a:srgbClr val="1B3BC9"/>
                </a:solidFill>
                <a:effectLst/>
              </a:rPr>
              <a:t>гөмбәсе</a:t>
            </a:r>
            <a:r>
              <a:rPr lang="ru-RU" sz="2000" dirty="0">
                <a:solidFill>
                  <a:srgbClr val="1B3BC9"/>
                </a:solidFill>
                <a:effectLst/>
              </a:rPr>
              <a:t> ( </a:t>
            </a:r>
            <a:r>
              <a:rPr lang="ru-RU" sz="2000" dirty="0" err="1">
                <a:solidFill>
                  <a:srgbClr val="1B3BC9"/>
                </a:solidFill>
                <a:effectLst/>
              </a:rPr>
              <a:t>кэжэ</a:t>
            </a:r>
            <a:r>
              <a:rPr lang="ru-RU" sz="2000" dirty="0">
                <a:solidFill>
                  <a:srgbClr val="1B3BC9"/>
                </a:solidFill>
                <a:effectLst/>
              </a:rPr>
              <a:t> </a:t>
            </a:r>
            <a:r>
              <a:rPr lang="ru-RU" sz="2000" dirty="0" err="1">
                <a:solidFill>
                  <a:srgbClr val="1B3BC9"/>
                </a:solidFill>
                <a:effectLst/>
              </a:rPr>
              <a:t>гомбэсе</a:t>
            </a:r>
            <a:r>
              <a:rPr lang="ru-RU" sz="2000" dirty="0">
                <a:solidFill>
                  <a:srgbClr val="1B3BC9"/>
                </a:solidFill>
                <a:effectLst/>
              </a:rPr>
              <a:t>) </a:t>
            </a:r>
            <a:r>
              <a:rPr lang="ru-RU" sz="2000" dirty="0">
                <a:effectLst/>
              </a:rPr>
              <a:t>— сморчок; букв.: козий гриб</a:t>
            </a:r>
          </a:p>
          <a:p>
            <a:r>
              <a:rPr lang="ru-RU" sz="2000" dirty="0" err="1">
                <a:solidFill>
                  <a:srgbClr val="1B3BC9"/>
                </a:solidFill>
                <a:effectLst/>
              </a:rPr>
              <a:t>әтәч</a:t>
            </a:r>
            <a:r>
              <a:rPr lang="ru-RU" sz="2000" dirty="0">
                <a:solidFill>
                  <a:srgbClr val="1B3BC9"/>
                </a:solidFill>
                <a:effectLst/>
              </a:rPr>
              <a:t> </a:t>
            </a:r>
            <a:r>
              <a:rPr lang="ru-RU" sz="2000" dirty="0" err="1">
                <a:solidFill>
                  <a:srgbClr val="1B3BC9"/>
                </a:solidFill>
                <a:effectLst/>
              </a:rPr>
              <a:t>гөмбәсе</a:t>
            </a:r>
            <a:r>
              <a:rPr lang="ru-RU" sz="2000" dirty="0">
                <a:solidFill>
                  <a:srgbClr val="1B3BC9"/>
                </a:solidFill>
                <a:effectLst/>
              </a:rPr>
              <a:t> ( </a:t>
            </a:r>
            <a:r>
              <a:rPr lang="ru-RU" sz="2000" dirty="0" err="1">
                <a:solidFill>
                  <a:srgbClr val="1B3BC9"/>
                </a:solidFill>
                <a:effectLst/>
              </a:rPr>
              <a:t>этэч</a:t>
            </a:r>
            <a:r>
              <a:rPr lang="ru-RU" sz="2000" dirty="0">
                <a:solidFill>
                  <a:srgbClr val="1B3BC9"/>
                </a:solidFill>
                <a:effectLst/>
              </a:rPr>
              <a:t> </a:t>
            </a:r>
            <a:r>
              <a:rPr lang="ru-RU" sz="2000" dirty="0" err="1">
                <a:solidFill>
                  <a:srgbClr val="1B3BC9"/>
                </a:solidFill>
                <a:effectLst/>
              </a:rPr>
              <a:t>гомбэсе</a:t>
            </a:r>
            <a:r>
              <a:rPr lang="ru-RU" sz="2000" dirty="0">
                <a:solidFill>
                  <a:srgbClr val="1B3BC9"/>
                </a:solidFill>
                <a:effectLst/>
              </a:rPr>
              <a:t>)— </a:t>
            </a:r>
            <a:r>
              <a:rPr lang="ru-RU" sz="2000" dirty="0">
                <a:effectLst/>
              </a:rPr>
              <a:t>лисичка; </a:t>
            </a:r>
          </a:p>
          <a:p>
            <a:r>
              <a:rPr lang="ru-RU" sz="2000" dirty="0">
                <a:effectLst/>
              </a:rPr>
              <a:t>букв.: куриный (петушиный?) гриб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591215D-E523-B4BE-1B17-04397D08056F}"/>
              </a:ext>
            </a:extLst>
          </p:cNvPr>
          <p:cNvSpPr txBox="1"/>
          <p:nvPr/>
        </p:nvSpPr>
        <p:spPr>
          <a:xfrm>
            <a:off x="632922" y="888787"/>
            <a:ext cx="76626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339E"/>
                </a:solidFill>
                <a:latin typeface="Onest Black" pitchFamily="2" charset="0"/>
              </a:rPr>
              <a:t>Примеры сопоставлений в татарском </a:t>
            </a:r>
          </a:p>
          <a:p>
            <a:r>
              <a:rPr lang="ru-RU" sz="3200" dirty="0">
                <a:solidFill>
                  <a:srgbClr val="00339E"/>
                </a:solidFill>
                <a:latin typeface="Onest Black" pitchFamily="2" charset="0"/>
              </a:rPr>
              <a:t>и русском языках: названия грибов </a:t>
            </a:r>
          </a:p>
          <a:p>
            <a:r>
              <a:rPr lang="ru-RU" sz="2000" dirty="0">
                <a:solidFill>
                  <a:srgbClr val="00339E"/>
                </a:solidFill>
                <a:latin typeface="Onest Black" pitchFamily="2" charset="0"/>
              </a:rPr>
              <a:t>(на уроке биологии, 5 класс, тема «Грибы»)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76254A5-4713-1CBD-0190-DDE62588AB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165678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B754EC9-8174-2501-6059-4F0560F161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086754"/>
            <a:ext cx="1098796" cy="109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3441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555D9A-78A0-2324-A340-71E3F470A9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3FFA853-9B77-57AC-EFD5-94990D4A66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F4C7F52-6B53-0204-D0F6-B6AE6A3C94B4}"/>
              </a:ext>
            </a:extLst>
          </p:cNvPr>
          <p:cNvSpPr txBox="1"/>
          <p:nvPr/>
        </p:nvSpPr>
        <p:spPr>
          <a:xfrm>
            <a:off x="565608" y="2732629"/>
            <a:ext cx="1062400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1B3BB9"/>
                </a:solidFill>
                <a:effectLst/>
              </a:rPr>
              <a:t>хан </a:t>
            </a:r>
            <a:r>
              <a:rPr lang="ru-RU" sz="2400" dirty="0" err="1">
                <a:solidFill>
                  <a:srgbClr val="1B3BB9"/>
                </a:solidFill>
                <a:effectLst/>
              </a:rPr>
              <a:t>заманында</a:t>
            </a:r>
            <a:r>
              <a:rPr lang="ru-RU" sz="2400" dirty="0">
                <a:solidFill>
                  <a:srgbClr val="1B3BB9"/>
                </a:solidFill>
                <a:effectLst/>
              </a:rPr>
              <a:t> </a:t>
            </a:r>
            <a:r>
              <a:rPr lang="ru-RU" sz="2400" dirty="0">
                <a:effectLst/>
              </a:rPr>
              <a:t>(во времена ханов) = рус.: при царе Горохе</a:t>
            </a:r>
          </a:p>
          <a:p>
            <a:r>
              <a:rPr lang="ru-RU" sz="2400" dirty="0" err="1">
                <a:solidFill>
                  <a:srgbClr val="1B3BB9"/>
                </a:solidFill>
                <a:effectLst/>
              </a:rPr>
              <a:t>туманган</a:t>
            </a:r>
            <a:r>
              <a:rPr lang="ru-RU" sz="2400" dirty="0">
                <a:solidFill>
                  <a:srgbClr val="1B3BB9"/>
                </a:solidFill>
                <a:effectLst/>
              </a:rPr>
              <a:t> тайга </a:t>
            </a:r>
            <a:r>
              <a:rPr lang="ru-RU" sz="2400" dirty="0" err="1">
                <a:solidFill>
                  <a:srgbClr val="1B3BB9"/>
                </a:solidFill>
                <a:effectLst/>
              </a:rPr>
              <a:t>атлану</a:t>
            </a:r>
            <a:r>
              <a:rPr lang="ru-RU" sz="2400" dirty="0">
                <a:solidFill>
                  <a:srgbClr val="1B3BB9"/>
                </a:solidFill>
                <a:effectLst/>
              </a:rPr>
              <a:t> </a:t>
            </a:r>
            <a:r>
              <a:rPr lang="ru-RU" sz="2400" dirty="0">
                <a:effectLst/>
              </a:rPr>
              <a:t>(вскочить на нерождённого жеребёнка) = рус.  делить шкуру неубитого медведя</a:t>
            </a:r>
          </a:p>
          <a:p>
            <a:r>
              <a:rPr lang="ru-RU" sz="2400" dirty="0" err="1">
                <a:solidFill>
                  <a:srgbClr val="1B3BB9"/>
                </a:solidFill>
                <a:effectLst/>
              </a:rPr>
              <a:t>энэ</a:t>
            </a:r>
            <a:r>
              <a:rPr lang="ru-RU" sz="2400" dirty="0">
                <a:solidFill>
                  <a:srgbClr val="1B3BB9"/>
                </a:solidFill>
                <a:effectLst/>
              </a:rPr>
              <a:t> </a:t>
            </a:r>
            <a:r>
              <a:rPr lang="ru-RU" sz="2400" dirty="0" err="1">
                <a:solidFill>
                  <a:srgbClr val="1B3BB9"/>
                </a:solidFill>
                <a:effectLst/>
              </a:rPr>
              <a:t>очы</a:t>
            </a:r>
            <a:r>
              <a:rPr lang="ru-RU" sz="2400" dirty="0">
                <a:solidFill>
                  <a:srgbClr val="1B3BB9"/>
                </a:solidFill>
                <a:effectLst/>
              </a:rPr>
              <a:t> </a:t>
            </a:r>
            <a:r>
              <a:rPr lang="ru-RU" sz="2400" dirty="0" err="1">
                <a:solidFill>
                  <a:srgbClr val="1B3BB9"/>
                </a:solidFill>
                <a:effectLst/>
              </a:rPr>
              <a:t>хэтле</a:t>
            </a:r>
            <a:r>
              <a:rPr lang="ru-RU" sz="2400" dirty="0">
                <a:solidFill>
                  <a:srgbClr val="1B3BB9"/>
                </a:solidFill>
                <a:effectLst/>
              </a:rPr>
              <a:t> </a:t>
            </a:r>
            <a:r>
              <a:rPr lang="ru-RU" sz="2400" dirty="0" err="1">
                <a:solidFill>
                  <a:srgbClr val="1B3BB9"/>
                </a:solidFill>
                <a:effectLst/>
              </a:rPr>
              <a:t>гэнэ</a:t>
            </a:r>
            <a:r>
              <a:rPr lang="ru-RU" sz="2400" dirty="0">
                <a:solidFill>
                  <a:srgbClr val="1B3BB9"/>
                </a:solidFill>
                <a:effectLst/>
              </a:rPr>
              <a:t> </a:t>
            </a:r>
            <a:r>
              <a:rPr lang="ru-RU" sz="2400" dirty="0">
                <a:effectLst/>
              </a:rPr>
              <a:t>(с кончик иглы) = рус.: с гулькин нос</a:t>
            </a:r>
          </a:p>
          <a:p>
            <a:r>
              <a:rPr lang="ru-RU" sz="2400" dirty="0" err="1">
                <a:solidFill>
                  <a:srgbClr val="1B3BB9"/>
                </a:solidFill>
                <a:effectLst/>
              </a:rPr>
              <a:t>эт</a:t>
            </a:r>
            <a:r>
              <a:rPr lang="ru-RU" sz="2400" dirty="0">
                <a:solidFill>
                  <a:srgbClr val="1B3BB9"/>
                </a:solidFill>
                <a:effectLst/>
              </a:rPr>
              <a:t> </a:t>
            </a:r>
            <a:r>
              <a:rPr lang="ru-RU" sz="2400" dirty="0" err="1">
                <a:solidFill>
                  <a:srgbClr val="1B3BB9"/>
                </a:solidFill>
                <a:effectLst/>
              </a:rPr>
              <a:t>булдым</a:t>
            </a:r>
            <a:r>
              <a:rPr lang="ru-RU" sz="2400" dirty="0">
                <a:solidFill>
                  <a:srgbClr val="1B3BB9"/>
                </a:solidFill>
                <a:effectLst/>
              </a:rPr>
              <a:t> </a:t>
            </a:r>
            <a:r>
              <a:rPr lang="ru-RU" sz="2400" dirty="0">
                <a:effectLst/>
              </a:rPr>
              <a:t>(стал собакой) = рус.: устал, как собака</a:t>
            </a:r>
          </a:p>
          <a:p>
            <a:r>
              <a:rPr lang="ru-RU" sz="2400" dirty="0" err="1">
                <a:solidFill>
                  <a:srgbClr val="1B3BB9"/>
                </a:solidFill>
                <a:effectLst/>
              </a:rPr>
              <a:t>ике</a:t>
            </a:r>
            <a:r>
              <a:rPr lang="ru-RU" sz="2400" dirty="0">
                <a:solidFill>
                  <a:srgbClr val="1B3BB9"/>
                </a:solidFill>
                <a:effectLst/>
              </a:rPr>
              <a:t> </a:t>
            </a:r>
            <a:r>
              <a:rPr lang="ru-RU" sz="2400" dirty="0" err="1">
                <a:solidFill>
                  <a:srgbClr val="1B3BB9"/>
                </a:solidFill>
                <a:effectLst/>
              </a:rPr>
              <a:t>коймэнен</a:t>
            </a:r>
            <a:r>
              <a:rPr lang="ru-RU" sz="2400" dirty="0">
                <a:solidFill>
                  <a:srgbClr val="1B3BB9"/>
                </a:solidFill>
                <a:effectLst/>
              </a:rPr>
              <a:t> </a:t>
            </a:r>
            <a:r>
              <a:rPr lang="ru-RU" sz="2400" dirty="0" err="1">
                <a:solidFill>
                  <a:srgbClr val="1B3BB9"/>
                </a:solidFill>
                <a:effectLst/>
              </a:rPr>
              <a:t>койрыгын</a:t>
            </a:r>
            <a:r>
              <a:rPr lang="ru-RU" sz="2400" dirty="0">
                <a:solidFill>
                  <a:srgbClr val="1B3BB9"/>
                </a:solidFill>
                <a:effectLst/>
              </a:rPr>
              <a:t> </a:t>
            </a:r>
            <a:r>
              <a:rPr lang="ru-RU" sz="2400" dirty="0" err="1">
                <a:solidFill>
                  <a:srgbClr val="1B3BB9"/>
                </a:solidFill>
                <a:effectLst/>
              </a:rPr>
              <a:t>тотарга</a:t>
            </a:r>
            <a:r>
              <a:rPr lang="ru-RU" sz="2400" dirty="0">
                <a:solidFill>
                  <a:srgbClr val="1B3BB9"/>
                </a:solidFill>
                <a:effectLst/>
              </a:rPr>
              <a:t> </a:t>
            </a:r>
            <a:r>
              <a:rPr lang="ru-RU" sz="2400" dirty="0">
                <a:effectLst/>
              </a:rPr>
              <a:t>(держать за корму сразу две лодки) = рус.: за двумя зайцами погонишься...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DD9BABB-980E-A4EE-A973-DFA8D902AF3B}"/>
              </a:ext>
            </a:extLst>
          </p:cNvPr>
          <p:cNvSpPr txBox="1"/>
          <p:nvPr/>
        </p:nvSpPr>
        <p:spPr>
          <a:xfrm>
            <a:off x="632922" y="888787"/>
            <a:ext cx="76626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339E"/>
                </a:solidFill>
                <a:latin typeface="Onest Black" pitchFamily="2" charset="0"/>
              </a:rPr>
              <a:t>Примеры сопоставлений в татарском и русском языках: фразеологизмы </a:t>
            </a:r>
          </a:p>
          <a:p>
            <a:r>
              <a:rPr lang="ru-RU" sz="2000" dirty="0">
                <a:solidFill>
                  <a:srgbClr val="00339E"/>
                </a:solidFill>
                <a:latin typeface="Onest Black" pitchFamily="2" charset="0"/>
              </a:rPr>
              <a:t>(на уроках русского языка, литературы)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E190705-DB0C-AB4E-BBF2-9E6C764BA1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165678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4F0AFDC-3F63-8F33-3D94-454EA6F8D5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086754"/>
            <a:ext cx="1098796" cy="109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1818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E584FA-21ED-9F60-A988-250461038D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FAACBA4-4F6C-FA2A-9970-0525CC375F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78103C7-C07D-5FE1-21D9-C4FD0FF7D8EB}"/>
              </a:ext>
            </a:extLst>
          </p:cNvPr>
          <p:cNvSpPr txBox="1"/>
          <p:nvPr/>
        </p:nvSpPr>
        <p:spPr>
          <a:xfrm>
            <a:off x="1216060" y="2544095"/>
            <a:ext cx="72869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1B3BA3"/>
                </a:solidFill>
                <a:effectLst/>
              </a:rPr>
              <a:t>Киис </a:t>
            </a:r>
            <a:r>
              <a:rPr lang="ru-RU" sz="2000" dirty="0" err="1">
                <a:solidFill>
                  <a:srgbClr val="1B3BA3"/>
                </a:solidFill>
                <a:effectLst/>
              </a:rPr>
              <a:t>кутуруга</a:t>
            </a:r>
            <a:r>
              <a:rPr lang="ru-RU" sz="2000" dirty="0">
                <a:solidFill>
                  <a:srgbClr val="1B3BA3"/>
                </a:solidFill>
                <a:effectLst/>
              </a:rPr>
              <a:t> </a:t>
            </a:r>
            <a:r>
              <a:rPr lang="ru-RU" sz="2000" dirty="0">
                <a:effectLst/>
              </a:rPr>
              <a:t>(рус. Ячмень гривастый, дикий ячмень).</a:t>
            </a:r>
          </a:p>
          <a:p>
            <a:r>
              <a:rPr lang="ru-RU" sz="2000" dirty="0">
                <a:effectLst/>
              </a:rPr>
              <a:t>Киис -рус. соболь. </a:t>
            </a:r>
            <a:r>
              <a:rPr lang="ru-RU" sz="2000" dirty="0" err="1">
                <a:effectLst/>
              </a:rPr>
              <a:t>Кутурук</a:t>
            </a:r>
            <a:r>
              <a:rPr lang="ru-RU" sz="2000" dirty="0">
                <a:effectLst/>
              </a:rPr>
              <a:t> – рус. Хвост. </a:t>
            </a:r>
          </a:p>
          <a:p>
            <a:r>
              <a:rPr lang="ru-RU" sz="2000" dirty="0">
                <a:effectLst/>
              </a:rPr>
              <a:t>Колосок ячменя похож на пушистый хвост соболя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F078CF9-FFBC-798B-4D0F-99533A06A822}"/>
              </a:ext>
            </a:extLst>
          </p:cNvPr>
          <p:cNvSpPr txBox="1"/>
          <p:nvPr/>
        </p:nvSpPr>
        <p:spPr>
          <a:xfrm>
            <a:off x="632922" y="888787"/>
            <a:ext cx="76626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339E"/>
                </a:solidFill>
                <a:latin typeface="Onest Black" pitchFamily="2" charset="0"/>
              </a:rPr>
              <a:t>Необычные образы: отражение в слове родного языка. Якутский язык </a:t>
            </a:r>
          </a:p>
          <a:p>
            <a:r>
              <a:rPr lang="ru-RU" sz="2000" dirty="0">
                <a:solidFill>
                  <a:srgbClr val="00339E"/>
                </a:solidFill>
                <a:latin typeface="Onest Black" pitchFamily="2" charset="0"/>
              </a:rPr>
              <a:t>(материал для урока биологии или внеклассного мероприятия)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9C44DAB-7883-EE63-6743-B01EB9728E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165678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DA5F726-333E-2200-8C37-335ED643FF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086754"/>
            <a:ext cx="1098796" cy="1098796"/>
          </a:xfrm>
          <a:prstGeom prst="rect">
            <a:avLst/>
          </a:prstGeom>
        </p:spPr>
      </p:pic>
      <p:pic>
        <p:nvPicPr>
          <p:cNvPr id="2" name="Рисунок 8">
            <a:extLst>
              <a:ext uri="{FF2B5EF4-FFF2-40B4-BE49-F238E27FC236}">
                <a16:creationId xmlns:a16="http://schemas.microsoft.com/office/drawing/2014/main" id="{8ECCD840-BFC6-1281-80D8-28BAE7CED7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7882" y="2393263"/>
            <a:ext cx="1384137" cy="1371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Объект 3" descr="Picture background">
            <a:extLst>
              <a:ext uri="{FF2B5EF4-FFF2-40B4-BE49-F238E27FC236}">
                <a16:creationId xmlns:a16="http://schemas.microsoft.com/office/drawing/2014/main" id="{A5146ECC-978C-EFC1-539B-07A7DEA1D157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51" t="17960" r="18057" b="41200"/>
          <a:stretch>
            <a:fillRect/>
          </a:stretch>
        </p:blipFill>
        <p:spPr>
          <a:xfrm>
            <a:off x="8257881" y="3937788"/>
            <a:ext cx="1384137" cy="1194729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08017D4-5265-2B93-F394-DD9E70EB1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7881" y="5412307"/>
            <a:ext cx="1384137" cy="1160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9B7191E-D990-5D53-8807-49E86485BE0E}"/>
              </a:ext>
            </a:extLst>
          </p:cNvPr>
          <p:cNvSpPr txBox="1"/>
          <p:nvPr/>
        </p:nvSpPr>
        <p:spPr>
          <a:xfrm>
            <a:off x="1217385" y="4039653"/>
            <a:ext cx="61698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1B3BA3"/>
                </a:solidFill>
              </a:rPr>
              <a:t>Киис </a:t>
            </a:r>
            <a:r>
              <a:rPr lang="ru-RU" dirty="0" err="1">
                <a:solidFill>
                  <a:srgbClr val="1B3BA3"/>
                </a:solidFill>
              </a:rPr>
              <a:t>тиҥилэҕэ</a:t>
            </a:r>
            <a:r>
              <a:rPr lang="ru-RU" dirty="0">
                <a:solidFill>
                  <a:srgbClr val="1B3BA3"/>
                </a:solidFill>
              </a:rPr>
              <a:t> </a:t>
            </a:r>
            <a:r>
              <a:rPr lang="ru-RU" dirty="0"/>
              <a:t>– рус. Княженика.</a:t>
            </a:r>
          </a:p>
          <a:p>
            <a:r>
              <a:rPr lang="ru-RU" dirty="0"/>
              <a:t>Киис – соболь. Ягоды похожи на подушечки лап соболя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DFFA4C8-C97C-2DAF-9F6E-2E9F8CB9BEB4}"/>
              </a:ext>
            </a:extLst>
          </p:cNvPr>
          <p:cNvSpPr txBox="1"/>
          <p:nvPr/>
        </p:nvSpPr>
        <p:spPr>
          <a:xfrm>
            <a:off x="1217385" y="5270341"/>
            <a:ext cx="616984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1B3BA3"/>
                </a:solidFill>
              </a:rPr>
              <a:t>Киис </a:t>
            </a:r>
            <a:r>
              <a:rPr lang="ru-RU" dirty="0" err="1">
                <a:solidFill>
                  <a:srgbClr val="1B3BA3"/>
                </a:solidFill>
              </a:rPr>
              <a:t>отоно</a:t>
            </a:r>
            <a:r>
              <a:rPr lang="ru-RU" dirty="0">
                <a:solidFill>
                  <a:srgbClr val="1B3BA3"/>
                </a:solidFill>
              </a:rPr>
              <a:t>, Киис </a:t>
            </a:r>
            <a:r>
              <a:rPr lang="ru-RU" dirty="0" err="1">
                <a:solidFill>
                  <a:srgbClr val="1B3BA3"/>
                </a:solidFill>
              </a:rPr>
              <a:t>хараҕа</a:t>
            </a:r>
            <a:r>
              <a:rPr lang="ru-RU" dirty="0">
                <a:solidFill>
                  <a:srgbClr val="1B3BA3"/>
                </a:solidFill>
              </a:rPr>
              <a:t> </a:t>
            </a:r>
            <a:r>
              <a:rPr lang="ru-RU" dirty="0"/>
              <a:t>(рус. Шикша сибирская, водяника).</a:t>
            </a:r>
          </a:p>
          <a:p>
            <a:r>
              <a:rPr lang="ru-RU" dirty="0"/>
              <a:t>Киис -рус. Соболь. </a:t>
            </a:r>
            <a:r>
              <a:rPr lang="ru-RU" dirty="0" err="1"/>
              <a:t>Отон</a:t>
            </a:r>
            <a:r>
              <a:rPr lang="ru-RU" dirty="0"/>
              <a:t> – рус. Ягоды. Харах – глаза. </a:t>
            </a:r>
          </a:p>
          <a:p>
            <a:r>
              <a:rPr lang="ru-RU" dirty="0"/>
              <a:t>Ягоды шикши похожи на глаза соболя, такие же чёрные и блестящие</a:t>
            </a:r>
          </a:p>
        </p:txBody>
      </p:sp>
    </p:spTree>
    <p:extLst>
      <p:ext uri="{BB962C8B-B14F-4D97-AF65-F5344CB8AC3E}">
        <p14:creationId xmlns:p14="http://schemas.microsoft.com/office/powerpoint/2010/main" val="4505436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EFF9EE-4309-09AD-3AE5-E3EC9F5375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E700572-C55C-AFF5-67F4-0F369BE127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7135"/>
            <a:ext cx="12192000" cy="68580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D2BC144A-3F50-B9E9-C737-69DAC2FA95A0}"/>
              </a:ext>
            </a:extLst>
          </p:cNvPr>
          <p:cNvSpPr txBox="1"/>
          <p:nvPr/>
        </p:nvSpPr>
        <p:spPr>
          <a:xfrm>
            <a:off x="632922" y="888787"/>
            <a:ext cx="76626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339E"/>
                </a:solidFill>
                <a:latin typeface="Onest Black" pitchFamily="2" charset="0"/>
              </a:rPr>
              <a:t>Примеры работы с  общественно-политической лексикой </a:t>
            </a:r>
          </a:p>
          <a:p>
            <a:r>
              <a:rPr lang="ru-RU" sz="2000" dirty="0">
                <a:solidFill>
                  <a:srgbClr val="00339E"/>
                </a:solidFill>
                <a:latin typeface="Onest Black" pitchFamily="2" charset="0"/>
              </a:rPr>
              <a:t>(материал для занятий «Разговоры о важном» и классных часов)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79EDAD3-4062-5FDA-4D63-6C50B06F58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165678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B944B0D-4445-6B2A-9D6D-1950EE9C19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086754"/>
            <a:ext cx="1098796" cy="109879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ADC1D9D-8139-F1AA-4B95-2FA1FE6C74FA}"/>
              </a:ext>
            </a:extLst>
          </p:cNvPr>
          <p:cNvSpPr txBox="1"/>
          <p:nvPr/>
        </p:nvSpPr>
        <p:spPr>
          <a:xfrm>
            <a:off x="632922" y="2369993"/>
            <a:ext cx="766266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/>
              <a:t>Этимология как фактор повышения мотивации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DA20315-2B8E-F7BB-93B8-64935A5A5A86}"/>
              </a:ext>
            </a:extLst>
          </p:cNvPr>
          <p:cNvSpPr txBox="1"/>
          <p:nvPr/>
        </p:nvSpPr>
        <p:spPr>
          <a:xfrm>
            <a:off x="632921" y="2923904"/>
            <a:ext cx="10028793" cy="3754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1B3BB9"/>
                </a:solidFill>
              </a:rPr>
              <a:t>Гимн</a:t>
            </a:r>
            <a:r>
              <a:rPr lang="ru-RU" sz="2200" dirty="0"/>
              <a:t> </a:t>
            </a:r>
          </a:p>
          <a:p>
            <a:r>
              <a:rPr lang="ru-RU" sz="2200" dirty="0"/>
              <a:t>В русском языке восходит к др.-греч. </a:t>
            </a:r>
            <a:r>
              <a:rPr lang="ru-RU" sz="2200" dirty="0" err="1"/>
              <a:t>ὕμνος</a:t>
            </a:r>
            <a:r>
              <a:rPr lang="ru-RU" sz="2200" dirty="0"/>
              <a:t> (через лат. </a:t>
            </a:r>
            <a:r>
              <a:rPr lang="ru-RU" sz="2200" dirty="0" err="1"/>
              <a:t>hymnus</a:t>
            </a:r>
            <a:r>
              <a:rPr lang="ru-RU" sz="2200" dirty="0"/>
              <a:t>) – «песня, восславляющая богов».</a:t>
            </a:r>
          </a:p>
          <a:p>
            <a:r>
              <a:rPr lang="ru-RU" sz="2200" dirty="0"/>
              <a:t>В якутском языке: </a:t>
            </a:r>
          </a:p>
          <a:p>
            <a:r>
              <a:rPr lang="ru-RU" sz="2200" dirty="0" err="1"/>
              <a:t>өрөгөй</a:t>
            </a:r>
            <a:r>
              <a:rPr lang="ru-RU" sz="2200" dirty="0"/>
              <a:t> </a:t>
            </a:r>
            <a:r>
              <a:rPr lang="ru-RU" sz="2200" dirty="0" err="1"/>
              <a:t>ырыата</a:t>
            </a:r>
            <a:r>
              <a:rPr lang="ru-RU" sz="2200" dirty="0"/>
              <a:t>. </a:t>
            </a:r>
            <a:r>
              <a:rPr lang="ru-RU" sz="2200" dirty="0" err="1"/>
              <a:t>Өрөгөй</a:t>
            </a:r>
            <a:r>
              <a:rPr lang="ru-RU" sz="2200" dirty="0"/>
              <a:t> – победа. </a:t>
            </a:r>
            <a:r>
              <a:rPr lang="ru-RU" sz="2200" dirty="0" err="1"/>
              <a:t>Ырыа</a:t>
            </a:r>
            <a:r>
              <a:rPr lang="ru-RU" sz="2200" dirty="0"/>
              <a:t> – песня. Буквально: песнь победы, песня удачи.</a:t>
            </a:r>
          </a:p>
          <a:p>
            <a:r>
              <a:rPr lang="ru-RU" sz="2800" dirty="0">
                <a:solidFill>
                  <a:srgbClr val="1B3BB9"/>
                </a:solidFill>
              </a:rPr>
              <a:t>Родина</a:t>
            </a:r>
            <a:r>
              <a:rPr lang="ru-RU" sz="2200" dirty="0"/>
              <a:t> - </a:t>
            </a:r>
            <a:r>
              <a:rPr lang="ru-RU" sz="2200" dirty="0" err="1"/>
              <a:t>Аҕа</a:t>
            </a:r>
            <a:r>
              <a:rPr lang="ru-RU" sz="2200" dirty="0"/>
              <a:t> дойду. </a:t>
            </a:r>
            <a:r>
              <a:rPr lang="ru-RU" sz="2200" dirty="0" err="1"/>
              <a:t>Аҕа</a:t>
            </a:r>
            <a:r>
              <a:rPr lang="ru-RU" sz="2200" dirty="0"/>
              <a:t> – отец, старший. Родина – «место, где родился и живёт отец»</a:t>
            </a:r>
          </a:p>
          <a:p>
            <a:r>
              <a:rPr lang="ru-RU" sz="2800" dirty="0" smtClean="0">
                <a:solidFill>
                  <a:srgbClr val="1B3BA3"/>
                </a:solidFill>
              </a:rPr>
              <a:t>Родной </a:t>
            </a:r>
            <a:r>
              <a:rPr lang="ru-RU" sz="2800" dirty="0">
                <a:solidFill>
                  <a:srgbClr val="1B3BA3"/>
                </a:solidFill>
              </a:rPr>
              <a:t>язык </a:t>
            </a:r>
            <a:r>
              <a:rPr lang="ru-RU" sz="2200" dirty="0"/>
              <a:t>– </a:t>
            </a:r>
            <a:r>
              <a:rPr lang="ru-RU" sz="2200" dirty="0" err="1"/>
              <a:t>ийэ</a:t>
            </a:r>
            <a:r>
              <a:rPr lang="ru-RU" sz="2200" dirty="0"/>
              <a:t> тыл. </a:t>
            </a:r>
            <a:r>
              <a:rPr lang="ru-RU" sz="2200" dirty="0" err="1"/>
              <a:t>Ийэ</a:t>
            </a:r>
            <a:r>
              <a:rPr lang="ru-RU" sz="2200" dirty="0"/>
              <a:t> – мать. Родной язык – «язык, который впитал с молоком матери»</a:t>
            </a:r>
          </a:p>
        </p:txBody>
      </p:sp>
    </p:spTree>
    <p:extLst>
      <p:ext uri="{BB962C8B-B14F-4D97-AF65-F5344CB8AC3E}">
        <p14:creationId xmlns:p14="http://schemas.microsoft.com/office/powerpoint/2010/main" val="36846902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7FAB48-9969-AF7B-6E85-69C48A1FEF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94FAA0D-162A-E4CC-8028-5BF6BFB379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7135"/>
            <a:ext cx="12192000" cy="68580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6365205-F832-79E3-65E4-321D01394065}"/>
              </a:ext>
            </a:extLst>
          </p:cNvPr>
          <p:cNvSpPr txBox="1"/>
          <p:nvPr/>
        </p:nvSpPr>
        <p:spPr>
          <a:xfrm>
            <a:off x="632922" y="1247007"/>
            <a:ext cx="7662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339E"/>
                </a:solidFill>
                <a:latin typeface="Onest Black" pitchFamily="2" charset="0"/>
              </a:rPr>
              <a:t>Для решения всех перечисленных задач:</a:t>
            </a:r>
            <a:endParaRPr lang="ru-RU" sz="2000" dirty="0">
              <a:solidFill>
                <a:srgbClr val="00339E"/>
              </a:solidFill>
              <a:latin typeface="Onest Black" pitchFamily="2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73EC3C6-43EE-6134-8ECE-4756EED1D4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165678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B293F02-6F76-E0C7-4C49-4F760D892E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086754"/>
            <a:ext cx="1098796" cy="109879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A9EFE7C-A88C-2F86-D79C-516B53AD32C5}"/>
              </a:ext>
            </a:extLst>
          </p:cNvPr>
          <p:cNvSpPr txBox="1"/>
          <p:nvPr/>
        </p:nvSpPr>
        <p:spPr>
          <a:xfrm>
            <a:off x="632921" y="2688236"/>
            <a:ext cx="10028793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</a:rPr>
              <a:t>НЕОБХОДИМО ОБЪЕДИНИТЬ УСИЛИЯ УЧИТЕЛЕЙ ВСЕХ ПРЕДМЕТОВ</a:t>
            </a:r>
          </a:p>
          <a:p>
            <a:endParaRPr lang="ru-RU" sz="2800" dirty="0"/>
          </a:p>
          <a:p>
            <a:pPr algn="ctr"/>
            <a:r>
              <a:rPr lang="ru-RU" sz="2800" dirty="0"/>
              <a:t>Для школьников (и в определенной степени - их родителей)  </a:t>
            </a:r>
            <a:r>
              <a:rPr lang="ru-RU" sz="2800" dirty="0">
                <a:solidFill>
                  <a:srgbClr val="FF0000"/>
                </a:solidFill>
              </a:rPr>
              <a:t>учитель является главным проводником языковой политики государства </a:t>
            </a:r>
          </a:p>
        </p:txBody>
      </p:sp>
    </p:spTree>
    <p:extLst>
      <p:ext uri="{BB962C8B-B14F-4D97-AF65-F5344CB8AC3E}">
        <p14:creationId xmlns:p14="http://schemas.microsoft.com/office/powerpoint/2010/main" val="5346607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16174A-5DA9-8372-DBFC-833D121884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DB0CB67-443B-28A7-CEBF-AD0D5D710D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7135"/>
            <a:ext cx="12192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6CE6B0A-F4F9-B86B-8019-2E133CB666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165678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5E6132C-5A52-C201-E06C-8A0458A482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086754"/>
            <a:ext cx="1098796" cy="109879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CB95BC7-9A72-B005-B7E0-5674E80F0B4C}"/>
              </a:ext>
            </a:extLst>
          </p:cNvPr>
          <p:cNvSpPr txBox="1"/>
          <p:nvPr/>
        </p:nvSpPr>
        <p:spPr>
          <a:xfrm>
            <a:off x="2876501" y="2622248"/>
            <a:ext cx="6239219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solidFill>
                  <a:srgbClr val="1B3BA3"/>
                </a:solidFill>
              </a:rPr>
              <a:t>Спасибо за внимание</a:t>
            </a:r>
            <a:r>
              <a:rPr lang="ru-RU" sz="4400" dirty="0" smtClean="0">
                <a:solidFill>
                  <a:srgbClr val="1B3BA3"/>
                </a:solidFill>
              </a:rPr>
              <a:t>!</a:t>
            </a:r>
            <a:endParaRPr lang="en-US" sz="4400" dirty="0" smtClean="0">
              <a:solidFill>
                <a:srgbClr val="1B3BA3"/>
              </a:solidFill>
            </a:endParaRPr>
          </a:p>
          <a:p>
            <a:pPr algn="ctr"/>
            <a:endParaRPr lang="ru-RU" sz="4400" dirty="0">
              <a:solidFill>
                <a:srgbClr val="1B3BA3"/>
              </a:solidFill>
            </a:endParaRPr>
          </a:p>
          <a:p>
            <a:pPr algn="ctr"/>
            <a:r>
              <a:rPr lang="en-US" sz="4400" dirty="0" smtClean="0">
                <a:solidFill>
                  <a:srgbClr val="1B3BA3"/>
                </a:solidFill>
              </a:rPr>
              <a:t>oe.drozdova@mpgu.su</a:t>
            </a:r>
            <a:endParaRPr lang="ru-RU" sz="4400" dirty="0">
              <a:solidFill>
                <a:srgbClr val="1B3BA3"/>
              </a:solidFill>
            </a:endParaRPr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3570922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8D6A9C5-CA2D-366C-3F6E-07C8FCB4EB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281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E94BABE-D112-AB1F-1BA5-D086AFB11181}"/>
              </a:ext>
            </a:extLst>
          </p:cNvPr>
          <p:cNvSpPr txBox="1"/>
          <p:nvPr/>
        </p:nvSpPr>
        <p:spPr>
          <a:xfrm>
            <a:off x="632922" y="2844509"/>
            <a:ext cx="4705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9E50E92-AABF-569E-03A6-12024E863398}"/>
              </a:ext>
            </a:extLst>
          </p:cNvPr>
          <p:cNvSpPr txBox="1"/>
          <p:nvPr/>
        </p:nvSpPr>
        <p:spPr>
          <a:xfrm>
            <a:off x="1259159" y="3006014"/>
            <a:ext cx="44576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effectLst/>
              </a:rPr>
              <a:t>во многих случаях смысл данного выражения понимается по-разному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EDF150E-F7A0-0729-8156-0D1F09E15784}"/>
              </a:ext>
            </a:extLst>
          </p:cNvPr>
          <p:cNvSpPr txBox="1"/>
          <p:nvPr/>
        </p:nvSpPr>
        <p:spPr>
          <a:xfrm>
            <a:off x="6975989" y="3006014"/>
            <a:ext cx="44576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effectLst/>
              </a:rPr>
              <a:t>нередко понимание зависит от цели использования выражения в конкретном тексте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C22BDF-2FF6-8F67-5D1A-69391BBD6545}"/>
              </a:ext>
            </a:extLst>
          </p:cNvPr>
          <p:cNvSpPr txBox="1"/>
          <p:nvPr/>
        </p:nvSpPr>
        <p:spPr>
          <a:xfrm>
            <a:off x="6260124" y="2847469"/>
            <a:ext cx="575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AC8182E-C5B4-DCEF-552D-081A63714EAA}"/>
              </a:ext>
            </a:extLst>
          </p:cNvPr>
          <p:cNvSpPr txBox="1"/>
          <p:nvPr/>
        </p:nvSpPr>
        <p:spPr>
          <a:xfrm>
            <a:off x="632922" y="1143316"/>
            <a:ext cx="76626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339E"/>
                </a:solidFill>
                <a:latin typeface="Onest Black" pitchFamily="2" charset="0"/>
              </a:rPr>
              <a:t>«Русский язык как государственный» </a:t>
            </a:r>
          </a:p>
          <a:p>
            <a:r>
              <a:rPr lang="ru-RU" sz="3200" dirty="0">
                <a:solidFill>
                  <a:srgbClr val="00339E"/>
                </a:solidFill>
                <a:latin typeface="Onest Black" pitchFamily="2" charset="0"/>
              </a:rPr>
              <a:t>- что это?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AD62229-1D87-13F2-48E6-FB6A18FF21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165678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42B13E8-C266-4982-62EB-AB0947CCE5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086754"/>
            <a:ext cx="1098796" cy="109879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9FA882F-51FB-B055-0361-51EE135A4D91}"/>
              </a:ext>
            </a:extLst>
          </p:cNvPr>
          <p:cNvSpPr txBox="1"/>
          <p:nvPr/>
        </p:nvSpPr>
        <p:spPr>
          <a:xfrm>
            <a:off x="634490" y="4175265"/>
            <a:ext cx="4705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C5BB68-7908-F0C6-BD12-73525C831B1A}"/>
              </a:ext>
            </a:extLst>
          </p:cNvPr>
          <p:cNvSpPr txBox="1"/>
          <p:nvPr/>
        </p:nvSpPr>
        <p:spPr>
          <a:xfrm>
            <a:off x="6252265" y="4225350"/>
            <a:ext cx="575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686580C-DE74-DF60-3ED7-DC4696703A88}"/>
              </a:ext>
            </a:extLst>
          </p:cNvPr>
          <p:cNvSpPr txBox="1"/>
          <p:nvPr/>
        </p:nvSpPr>
        <p:spPr>
          <a:xfrm>
            <a:off x="1260730" y="4355620"/>
            <a:ext cx="44576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effectLst/>
              </a:rPr>
              <a:t>смысл выражения «русский язык как государственный» размывается, а то и вовсе выхолащивается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90C74BC-607A-682C-DFCF-4905AC66D853}"/>
              </a:ext>
            </a:extLst>
          </p:cNvPr>
          <p:cNvSpPr txBox="1"/>
          <p:nvPr/>
        </p:nvSpPr>
        <p:spPr>
          <a:xfrm>
            <a:off x="6956091" y="4366615"/>
            <a:ext cx="44576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effectLst/>
              </a:rPr>
              <a:t>словосочетание не воспринимается как устойчивый термин</a:t>
            </a:r>
          </a:p>
        </p:txBody>
      </p:sp>
    </p:spTree>
    <p:extLst>
      <p:ext uri="{BB962C8B-B14F-4D97-AF65-F5344CB8AC3E}">
        <p14:creationId xmlns:p14="http://schemas.microsoft.com/office/powerpoint/2010/main" val="1834784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1A28F8-FDDD-CA60-7957-4E543659C3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9A9F389-4626-84C5-006D-FD8F9CDF29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281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A040110-6A9B-4C16-5B31-9F91CB1B0BB0}"/>
              </a:ext>
            </a:extLst>
          </p:cNvPr>
          <p:cNvSpPr txBox="1"/>
          <p:nvPr/>
        </p:nvSpPr>
        <p:spPr>
          <a:xfrm>
            <a:off x="378393" y="2184624"/>
            <a:ext cx="5027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5C1739-DDAB-6677-C8CE-1429702CBF0B}"/>
              </a:ext>
            </a:extLst>
          </p:cNvPr>
          <p:cNvSpPr txBox="1"/>
          <p:nvPr/>
        </p:nvSpPr>
        <p:spPr>
          <a:xfrm>
            <a:off x="1004631" y="2346129"/>
            <a:ext cx="47630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effectLst/>
              </a:rPr>
              <a:t>в деятельности органов гос. власти, в делопроизводстве; в наименованиях органов гос. власти и организаций всех форм собственности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494A5B-B74A-224D-4E65-30AE7587DB44}"/>
              </a:ext>
            </a:extLst>
          </p:cNvPr>
          <p:cNvSpPr txBox="1"/>
          <p:nvPr/>
        </p:nvSpPr>
        <p:spPr>
          <a:xfrm>
            <a:off x="6975989" y="2346129"/>
            <a:ext cx="44576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effectLst/>
              </a:rPr>
              <a:t>при подготовке и проведении выборов и референдумов; в судопроизводстве; при официальном опубликовании договоров, законов и иных нормативных правовых актов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A2880EE-CFA4-8874-509C-C9D958AC8D4A}"/>
              </a:ext>
            </a:extLst>
          </p:cNvPr>
          <p:cNvSpPr txBox="1"/>
          <p:nvPr/>
        </p:nvSpPr>
        <p:spPr>
          <a:xfrm>
            <a:off x="6260124" y="2187584"/>
            <a:ext cx="575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D2494EB-81A3-DED4-8F47-6646C1DBE19E}"/>
              </a:ext>
            </a:extLst>
          </p:cNvPr>
          <p:cNvSpPr txBox="1"/>
          <p:nvPr/>
        </p:nvSpPr>
        <p:spPr>
          <a:xfrm>
            <a:off x="482090" y="822798"/>
            <a:ext cx="766266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339E"/>
                </a:solidFill>
                <a:latin typeface="Onest Black" pitchFamily="2" charset="0"/>
              </a:rPr>
              <a:t>В каких сферах жизни русский язык реализуется как государственный?</a:t>
            </a:r>
          </a:p>
          <a:p>
            <a:r>
              <a:rPr lang="ru-RU" sz="1600" dirty="0">
                <a:solidFill>
                  <a:srgbClr val="00339E"/>
                </a:solidFill>
                <a:latin typeface="Onest Black" pitchFamily="2" charset="0"/>
              </a:rPr>
              <a:t>В соответствии с ФЗ «О государственном языке РФ» (с поправками 2023 г.)</a:t>
            </a:r>
          </a:p>
          <a:p>
            <a:endParaRPr lang="ru-RU" sz="3200" dirty="0">
              <a:solidFill>
                <a:srgbClr val="00339E"/>
              </a:solidFill>
              <a:latin typeface="Onest Black" pitchFamily="2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E8FF3EE-BD13-8BA4-80CC-D5DA357C88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165678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643ED59-6914-6F66-A01D-FD03F68417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086754"/>
            <a:ext cx="1098796" cy="109879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88AC758-135C-EEC7-6C1B-003940C719B1}"/>
              </a:ext>
            </a:extLst>
          </p:cNvPr>
          <p:cNvSpPr txBox="1"/>
          <p:nvPr/>
        </p:nvSpPr>
        <p:spPr>
          <a:xfrm>
            <a:off x="379961" y="3675639"/>
            <a:ext cx="5027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FCF6F6-59EA-27BC-9719-982CE28DA1E4}"/>
              </a:ext>
            </a:extLst>
          </p:cNvPr>
          <p:cNvSpPr txBox="1"/>
          <p:nvPr/>
        </p:nvSpPr>
        <p:spPr>
          <a:xfrm>
            <a:off x="389388" y="5381890"/>
            <a:ext cx="5027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32ED01E-BB53-D5FA-07FD-F4E6D6F30A1B}"/>
              </a:ext>
            </a:extLst>
          </p:cNvPr>
          <p:cNvSpPr txBox="1"/>
          <p:nvPr/>
        </p:nvSpPr>
        <p:spPr>
          <a:xfrm>
            <a:off x="6252265" y="3725724"/>
            <a:ext cx="575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325A372-ED5E-E45B-EC7B-0FE10F13467C}"/>
              </a:ext>
            </a:extLst>
          </p:cNvPr>
          <p:cNvSpPr txBox="1"/>
          <p:nvPr/>
        </p:nvSpPr>
        <p:spPr>
          <a:xfrm>
            <a:off x="6261695" y="5384856"/>
            <a:ext cx="575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D9E594B-D86C-0BAC-00B6-34C203CE2903}"/>
              </a:ext>
            </a:extLst>
          </p:cNvPr>
          <p:cNvSpPr txBox="1"/>
          <p:nvPr/>
        </p:nvSpPr>
        <p:spPr>
          <a:xfrm>
            <a:off x="1006202" y="3855994"/>
            <a:ext cx="476300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effectLst/>
              </a:rPr>
              <a:t>во взаимоотношениях органов гос. власти с гражданами РФ, иностранными гражданами и лицами без гражданства; при написании наименований географических объектов, нанесении надписей на дорожные знаки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509D704-2F7B-F0C9-86E7-F5032D0641D4}"/>
              </a:ext>
            </a:extLst>
          </p:cNvPr>
          <p:cNvSpPr txBox="1"/>
          <p:nvPr/>
        </p:nvSpPr>
        <p:spPr>
          <a:xfrm>
            <a:off x="1015629" y="5562252"/>
            <a:ext cx="47630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effectLst/>
              </a:rPr>
              <a:t>в продукции СМИ, при показах фильмов в кинозалах, в государственных и муниципальных информационных системах;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4920FD7-68A6-62D8-8BFF-6AF53D29A2A8}"/>
              </a:ext>
            </a:extLst>
          </p:cNvPr>
          <p:cNvSpPr txBox="1"/>
          <p:nvPr/>
        </p:nvSpPr>
        <p:spPr>
          <a:xfrm>
            <a:off x="6956091" y="3866989"/>
            <a:ext cx="44576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effectLst/>
              </a:rPr>
              <a:t>в оформлении документов (почтовых отправлений, в образовании с учетом особенностей, установленных законодательством РФ об образовании)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D5F6D9-E138-8061-4A66-2EB5A9035D4A}"/>
              </a:ext>
            </a:extLst>
          </p:cNvPr>
          <p:cNvSpPr txBox="1"/>
          <p:nvPr/>
        </p:nvSpPr>
        <p:spPr>
          <a:xfrm>
            <a:off x="6976515" y="5565389"/>
            <a:ext cx="44576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effectLst/>
              </a:rPr>
              <a:t>в рекламе; в иных сферах, предусмотренных законодательством РФ</a:t>
            </a:r>
          </a:p>
        </p:txBody>
      </p:sp>
    </p:spTree>
    <p:extLst>
      <p:ext uri="{BB962C8B-B14F-4D97-AF65-F5344CB8AC3E}">
        <p14:creationId xmlns:p14="http://schemas.microsoft.com/office/powerpoint/2010/main" val="18940237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D6DEDF-0A3C-0501-F9EB-DAC7F3DB7C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0594F05-65F1-54D3-E763-E1811FCE38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281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B3B5379-710A-1D92-55D4-BBA80083ED40}"/>
              </a:ext>
            </a:extLst>
          </p:cNvPr>
          <p:cNvSpPr txBox="1"/>
          <p:nvPr/>
        </p:nvSpPr>
        <p:spPr>
          <a:xfrm>
            <a:off x="632922" y="2637120"/>
            <a:ext cx="4705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00BE10-6AD0-2825-614C-E2D82D652D6F}"/>
              </a:ext>
            </a:extLst>
          </p:cNvPr>
          <p:cNvSpPr txBox="1"/>
          <p:nvPr/>
        </p:nvSpPr>
        <p:spPr>
          <a:xfrm>
            <a:off x="1259159" y="2798625"/>
            <a:ext cx="44576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effectLst/>
              </a:rPr>
              <a:t>как язык официального общения государства с гражданами (официальные документы, делопроизводство, судебные решения и т.д.)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9EA2C36-4BC2-3457-CC6B-BDD992FCC76F}"/>
              </a:ext>
            </a:extLst>
          </p:cNvPr>
          <p:cNvSpPr txBox="1"/>
          <p:nvPr/>
        </p:nvSpPr>
        <p:spPr>
          <a:xfrm>
            <a:off x="6975989" y="2798625"/>
            <a:ext cx="44576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effectLst/>
              </a:rPr>
              <a:t>как язык общности граждан в культуре, политике, науке, образовании и других сферах общественной жизни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C59C13A-9941-DDDF-CA3D-F7CABFA2D6CA}"/>
              </a:ext>
            </a:extLst>
          </p:cNvPr>
          <p:cNvSpPr txBox="1"/>
          <p:nvPr/>
        </p:nvSpPr>
        <p:spPr>
          <a:xfrm>
            <a:off x="6260124" y="2640080"/>
            <a:ext cx="575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F150B90-729D-CF04-AF30-FDE4CD92CFB0}"/>
              </a:ext>
            </a:extLst>
          </p:cNvPr>
          <p:cNvSpPr txBox="1"/>
          <p:nvPr/>
        </p:nvSpPr>
        <p:spPr>
          <a:xfrm>
            <a:off x="632922" y="1143316"/>
            <a:ext cx="7662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339E"/>
                </a:solidFill>
                <a:latin typeface="Onest Black" pitchFamily="2" charset="0"/>
              </a:rPr>
              <a:t>Русский язык в функции государственного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99605AC-C6CC-59C4-2F68-5B527E731D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165678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9CCCC79-9DF1-7342-1C0A-705DA99E7A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086754"/>
            <a:ext cx="1098796" cy="109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362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5F27425-CE3D-01BE-94DD-1F30286F2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502F373-C597-2F18-A3BE-3371B4C54403}"/>
              </a:ext>
            </a:extLst>
          </p:cNvPr>
          <p:cNvSpPr txBox="1"/>
          <p:nvPr/>
        </p:nvSpPr>
        <p:spPr>
          <a:xfrm>
            <a:off x="674702" y="1068768"/>
            <a:ext cx="81117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339E"/>
                </a:solidFill>
                <a:latin typeface="Onest Black" pitchFamily="2" charset="0"/>
              </a:rPr>
              <a:t>Общие задачи по учебно-методическому обеспечению государственного языка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A45ED43-CD9F-17CE-764A-8D2BA18367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213677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E0B7F05-BAC2-C42F-1D38-4F7D336876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134753"/>
            <a:ext cx="1098796" cy="109879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BCA6654-517F-B2A9-3040-ED240F347012}"/>
              </a:ext>
            </a:extLst>
          </p:cNvPr>
          <p:cNvSpPr txBox="1"/>
          <p:nvPr/>
        </p:nvSpPr>
        <p:spPr>
          <a:xfrm>
            <a:off x="674701" y="2456574"/>
            <a:ext cx="10614765" cy="42165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1B3BA3"/>
                </a:solidFill>
              </a:rPr>
              <a:t>Добиться, чтобы ВСЕ граждане государства во ВСЕХ сферах реализации государственного языка: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ru-RU" sz="2200" dirty="0"/>
              <a:t>адекватно воспринимали и использовали языковые средства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ru-RU" sz="2200" dirty="0"/>
              <a:t>соблюдали языковые нормы 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endParaRPr lang="ru-RU" sz="2800" dirty="0"/>
          </a:p>
          <a:p>
            <a:r>
              <a:rPr lang="ru-RU" sz="2400" dirty="0">
                <a:solidFill>
                  <a:srgbClr val="1B3BA3"/>
                </a:solidFill>
              </a:rPr>
              <a:t>Задача общего образования (как сферы использования русского языка в функции государственного): </a:t>
            </a:r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ru-RU" sz="2200" dirty="0"/>
              <a:t>задать юным гражданам государства алгоритм освоения и использования государственного языка и сформировать ценностное отношение к нему</a:t>
            </a:r>
          </a:p>
          <a:p>
            <a:endParaRPr lang="ru-RU" sz="2800" dirty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83146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2B9F2F-9566-A2C7-32FF-433B279F74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467D68D-FCE4-4D6B-4B8B-89169E9AF7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3740A66-1742-2A80-96AD-D99EF657FFA5}"/>
              </a:ext>
            </a:extLst>
          </p:cNvPr>
          <p:cNvSpPr txBox="1"/>
          <p:nvPr/>
        </p:nvSpPr>
        <p:spPr>
          <a:xfrm>
            <a:off x="674702" y="889655"/>
            <a:ext cx="81117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339E"/>
                </a:solidFill>
                <a:latin typeface="Onest Black" pitchFamily="2" charset="0"/>
              </a:rPr>
              <a:t>Почему именно в школе? Как в школе обеспечить освоение русского языка </a:t>
            </a:r>
          </a:p>
          <a:p>
            <a:r>
              <a:rPr lang="ru-RU" sz="3200" dirty="0">
                <a:solidFill>
                  <a:srgbClr val="00339E"/>
                </a:solidFill>
                <a:latin typeface="Onest Black" pitchFamily="2" charset="0"/>
              </a:rPr>
              <a:t>в функции государственного? 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CF1E5CB-3035-1878-85C6-967354D8CD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213677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A04E52D-C29E-0B4E-FE49-EA04AD7D27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134753"/>
            <a:ext cx="1098796" cy="109879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823A2C8-CA9C-55D0-2D05-6F5B592ABC52}"/>
              </a:ext>
            </a:extLst>
          </p:cNvPr>
          <p:cNvSpPr txBox="1"/>
          <p:nvPr/>
        </p:nvSpPr>
        <p:spPr>
          <a:xfrm>
            <a:off x="674701" y="2626260"/>
            <a:ext cx="10614765" cy="46166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1B3BAB"/>
                </a:solidFill>
              </a:rPr>
              <a:t>ПОЧЕМУ: </a:t>
            </a:r>
          </a:p>
          <a:p>
            <a:pPr lvl="1"/>
            <a:r>
              <a:rPr lang="ru-RU" sz="2200" dirty="0"/>
              <a:t>Через этап обучения в общеобразовательной школе проходят все граждане РФ с точки зрения освоения русского языка как государственного общеобразовательная школа является главным социальным институтом, где это освоение должно осуществляться всеми гражданами 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endParaRPr lang="ru-RU" sz="2800" dirty="0"/>
          </a:p>
          <a:p>
            <a:r>
              <a:rPr lang="ru-RU" sz="2800" dirty="0">
                <a:solidFill>
                  <a:srgbClr val="1B3BAB"/>
                </a:solidFill>
              </a:rPr>
              <a:t>КАК: </a:t>
            </a:r>
          </a:p>
          <a:p>
            <a:pPr lvl="1"/>
            <a:r>
              <a:rPr lang="ru-RU" sz="2200" dirty="0"/>
              <a:t>На уроках базового курса РЯ и РЯ родного работать с языковым материалом, соответствующим пунктам ФЗ «О государственном языке РФ».                                       Реально (и целесообразно) ли это?</a:t>
            </a:r>
          </a:p>
          <a:p>
            <a:endParaRPr lang="ru-RU" sz="2800" dirty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8256530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BE4AA6-7A9B-AC0E-0D4A-A4A1E47453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BF1510C-95E8-A4E4-F674-EF0CCE24CC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281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DC49179-983A-0905-FE95-6CE942148F35}"/>
              </a:ext>
            </a:extLst>
          </p:cNvPr>
          <p:cNvSpPr txBox="1"/>
          <p:nvPr/>
        </p:nvSpPr>
        <p:spPr>
          <a:xfrm>
            <a:off x="632922" y="3881457"/>
            <a:ext cx="4705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4DCC9F-D5AF-6618-3B94-A522D37CD50D}"/>
              </a:ext>
            </a:extLst>
          </p:cNvPr>
          <p:cNvSpPr txBox="1"/>
          <p:nvPr/>
        </p:nvSpPr>
        <p:spPr>
          <a:xfrm>
            <a:off x="1259159" y="4042962"/>
            <a:ext cx="445767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effectLst/>
              </a:rPr>
              <a:t>язык официального общения государства с гражданами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F31995-1C85-FA44-F01D-AF6832126D90}"/>
              </a:ext>
            </a:extLst>
          </p:cNvPr>
          <p:cNvSpPr txBox="1"/>
          <p:nvPr/>
        </p:nvSpPr>
        <p:spPr>
          <a:xfrm>
            <a:off x="6975989" y="4042962"/>
            <a:ext cx="44576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effectLst/>
              </a:rPr>
              <a:t>язык общности </a:t>
            </a:r>
            <a:r>
              <a:rPr lang="ru-RU" sz="2800" dirty="0" smtClean="0">
                <a:effectLst/>
              </a:rPr>
              <a:t>граждан Российской Федерации</a:t>
            </a:r>
            <a:endParaRPr lang="ru-RU" sz="2800" dirty="0">
              <a:effectLst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667985E-CD9F-0F8F-9D29-878692672ADA}"/>
              </a:ext>
            </a:extLst>
          </p:cNvPr>
          <p:cNvSpPr txBox="1"/>
          <p:nvPr/>
        </p:nvSpPr>
        <p:spPr>
          <a:xfrm>
            <a:off x="6260124" y="3884417"/>
            <a:ext cx="575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08F0F11-7DA8-310B-D348-44F7F40D4CB8}"/>
              </a:ext>
            </a:extLst>
          </p:cNvPr>
          <p:cNvSpPr txBox="1"/>
          <p:nvPr/>
        </p:nvSpPr>
        <p:spPr>
          <a:xfrm>
            <a:off x="632921" y="1049046"/>
            <a:ext cx="812565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339E"/>
                </a:solidFill>
                <a:latin typeface="Onest Black" pitchFamily="2" charset="0"/>
              </a:rPr>
              <a:t>Как в школе РЕАЛЬНО обеспечить освоение русского языка в функции государственного?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2E91DCA-5ACD-265C-7721-E9CE6C8744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165678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0ABE3F9-5976-455A-F783-2676CD2579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086754"/>
            <a:ext cx="1098796" cy="109879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D99C7EA-32C4-A1C9-CCAF-9F4F9B55FD37}"/>
              </a:ext>
            </a:extLst>
          </p:cNvPr>
          <p:cNvSpPr txBox="1"/>
          <p:nvPr/>
        </p:nvSpPr>
        <p:spPr>
          <a:xfrm>
            <a:off x="632922" y="2810050"/>
            <a:ext cx="812566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/>
              <a:t>Функции государственного языка:</a:t>
            </a:r>
          </a:p>
        </p:txBody>
      </p:sp>
    </p:spTree>
    <p:extLst>
      <p:ext uri="{BB962C8B-B14F-4D97-AF65-F5344CB8AC3E}">
        <p14:creationId xmlns:p14="http://schemas.microsoft.com/office/powerpoint/2010/main" val="18861289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27951B-3E3A-44F0-D4E6-D7550E3994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3B88017-048A-9F8A-CABB-E54A074356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DEC7462-2443-8CB8-D977-F54DE0DB2A4F}"/>
              </a:ext>
            </a:extLst>
          </p:cNvPr>
          <p:cNvSpPr txBox="1"/>
          <p:nvPr/>
        </p:nvSpPr>
        <p:spPr>
          <a:xfrm>
            <a:off x="595221" y="2571124"/>
            <a:ext cx="5168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86C9EF-70AF-1844-915E-D5298652D121}"/>
              </a:ext>
            </a:extLst>
          </p:cNvPr>
          <p:cNvSpPr txBox="1"/>
          <p:nvPr/>
        </p:nvSpPr>
        <p:spPr>
          <a:xfrm>
            <a:off x="1221457" y="2732629"/>
            <a:ext cx="489654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>
                <a:effectLst/>
              </a:rPr>
              <a:t>на уроках базового курса РЯ и РЯ родного использовать в качестве материала для заданий больше текстов официально-делового стиля </a:t>
            </a:r>
          </a:p>
          <a:p>
            <a:r>
              <a:rPr lang="ru-RU" sz="2200" dirty="0">
                <a:effectLst/>
              </a:rPr>
              <a:t>и публицистических текстов на общественно-политические темы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B75131-69CF-61E8-0C5F-1207ECD3F63E}"/>
              </a:ext>
            </a:extLst>
          </p:cNvPr>
          <p:cNvSpPr txBox="1"/>
          <p:nvPr/>
        </p:nvSpPr>
        <p:spPr>
          <a:xfrm>
            <a:off x="7230516" y="2732629"/>
            <a:ext cx="445767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>
                <a:effectLst/>
              </a:rPr>
              <a:t>обеспечить освоение соответствующего лексического минимума (! в том числе необходимого для освоения материала на занятиях «Разговоры о важном»)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09CCB1-5E58-0C97-4B1E-3D77AE253C89}"/>
              </a:ext>
            </a:extLst>
          </p:cNvPr>
          <p:cNvSpPr txBox="1"/>
          <p:nvPr/>
        </p:nvSpPr>
        <p:spPr>
          <a:xfrm>
            <a:off x="6514651" y="2574084"/>
            <a:ext cx="575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CB3262-FB58-1952-0B2E-E7EB47A91D92}"/>
              </a:ext>
            </a:extLst>
          </p:cNvPr>
          <p:cNvSpPr txBox="1"/>
          <p:nvPr/>
        </p:nvSpPr>
        <p:spPr>
          <a:xfrm>
            <a:off x="632922" y="888787"/>
            <a:ext cx="7662666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>
                <a:solidFill>
                  <a:srgbClr val="00339E"/>
                </a:solidFill>
                <a:latin typeface="Onest Black" pitchFamily="2" charset="0"/>
              </a:rPr>
              <a:t>РЯ в функции государственного: </a:t>
            </a:r>
          </a:p>
          <a:p>
            <a:r>
              <a:rPr lang="ru-RU" sz="3000" dirty="0">
                <a:solidFill>
                  <a:srgbClr val="00339E"/>
                </a:solidFill>
                <a:latin typeface="Onest Black" pitchFamily="2" charset="0"/>
              </a:rPr>
              <a:t>«язык официального общения государства с гражданами» - </a:t>
            </a:r>
            <a:r>
              <a:rPr lang="ru-RU" altLang="ru-RU" sz="3000" dirty="0">
                <a:solidFill>
                  <a:srgbClr val="1B3BAB"/>
                </a:solidFill>
              </a:rPr>
              <a:t>как обеспечить в школе</a:t>
            </a:r>
          </a:p>
          <a:p>
            <a:endParaRPr lang="ru-RU" sz="3200" dirty="0">
              <a:solidFill>
                <a:srgbClr val="00339E"/>
              </a:solidFill>
              <a:latin typeface="Onest Black" pitchFamily="2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4B54940-4C06-EF8F-B786-23FF83F231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165678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8662FF6-AD7D-2DD6-7764-278B945C1A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086754"/>
            <a:ext cx="1098796" cy="109879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A46324A-535D-8005-3C47-0F7C8FD17686}"/>
              </a:ext>
            </a:extLst>
          </p:cNvPr>
          <p:cNvSpPr txBox="1"/>
          <p:nvPr/>
        </p:nvSpPr>
        <p:spPr>
          <a:xfrm>
            <a:off x="596789" y="5117946"/>
            <a:ext cx="5168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348ACC-3F88-AFA3-3C17-CFBEC29234F3}"/>
              </a:ext>
            </a:extLst>
          </p:cNvPr>
          <p:cNvSpPr txBox="1"/>
          <p:nvPr/>
        </p:nvSpPr>
        <p:spPr>
          <a:xfrm>
            <a:off x="1223028" y="5298301"/>
            <a:ext cx="489654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>
                <a:effectLst/>
              </a:rPr>
              <a:t>отразить вопросы, связанные с данной тематикой, в ЕГЭ по русскому языку и заданиях олимпиад</a:t>
            </a:r>
          </a:p>
        </p:txBody>
      </p:sp>
    </p:spTree>
    <p:extLst>
      <p:ext uri="{BB962C8B-B14F-4D97-AF65-F5344CB8AC3E}">
        <p14:creationId xmlns:p14="http://schemas.microsoft.com/office/powerpoint/2010/main" val="3947063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1BE4E0-9122-FD46-377A-A17060A325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4DF8682-201C-C258-B120-4B90FB0450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59616FF-32AA-6E37-B919-0D7F2DE36F72}"/>
              </a:ext>
            </a:extLst>
          </p:cNvPr>
          <p:cNvSpPr txBox="1"/>
          <p:nvPr/>
        </p:nvSpPr>
        <p:spPr>
          <a:xfrm>
            <a:off x="565608" y="2732629"/>
            <a:ext cx="599544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1B3BAB"/>
                </a:solidFill>
                <a:effectLst/>
              </a:rPr>
              <a:t>на </a:t>
            </a:r>
            <a:r>
              <a:rPr lang="ru-RU" sz="2000" b="1" dirty="0">
                <a:solidFill>
                  <a:srgbClr val="1B3BAB"/>
                </a:solidFill>
                <a:effectLst/>
              </a:rPr>
              <a:t>уроках всех предметов и во внеклассной работе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000" dirty="0">
                <a:effectLst/>
              </a:rPr>
              <a:t>формировать ценностное отношение к русскому языку и умению работать с языковыми средствами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000" dirty="0">
                <a:effectLst/>
              </a:rPr>
              <a:t>проводить регулярную целенаправленную работу, связанную с пониманием терминов, формулировок определений, заданий, пониманием и пересказом текста, запоминанием материала и т.д.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000" dirty="0">
                <a:effectLst/>
              </a:rPr>
              <a:t>стимулировать проекты и исследования школьников, связанные с языковыми аспектами областей науки и культуры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C77AD8-9749-8C6E-D212-4A5ED957E5F1}"/>
              </a:ext>
            </a:extLst>
          </p:cNvPr>
          <p:cNvSpPr txBox="1"/>
          <p:nvPr/>
        </p:nvSpPr>
        <p:spPr>
          <a:xfrm>
            <a:off x="6975988" y="2732629"/>
            <a:ext cx="466826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effectLst/>
              </a:rPr>
              <a:t>использовать </a:t>
            </a:r>
            <a:r>
              <a:rPr lang="ru-RU" sz="2000" dirty="0">
                <a:effectLst/>
              </a:rPr>
              <a:t>потенциал работы с языком для проведения классных часов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effectLst/>
              </a:rPr>
              <a:t>включать </a:t>
            </a:r>
            <a:r>
              <a:rPr lang="ru-RU" sz="2000" dirty="0">
                <a:effectLst/>
              </a:rPr>
              <a:t>задания, связанные с пониманием языка предметных областей, в ЕГЭ и олимпиады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DFA48B9-B86C-D893-F61D-1CC13F281E38}"/>
              </a:ext>
            </a:extLst>
          </p:cNvPr>
          <p:cNvSpPr txBox="1"/>
          <p:nvPr/>
        </p:nvSpPr>
        <p:spPr>
          <a:xfrm>
            <a:off x="632921" y="888787"/>
            <a:ext cx="804916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339E"/>
                </a:solidFill>
                <a:latin typeface="Onest Black" pitchFamily="2" charset="0"/>
              </a:rPr>
              <a:t>РЯ в функции государственного: </a:t>
            </a:r>
          </a:p>
          <a:p>
            <a:r>
              <a:rPr lang="ru-RU" sz="3200" dirty="0">
                <a:solidFill>
                  <a:srgbClr val="00339E"/>
                </a:solidFill>
                <a:latin typeface="Onest Black" pitchFamily="2" charset="0"/>
              </a:rPr>
              <a:t>«язык общности граждан Российской Федерации» - </a:t>
            </a:r>
            <a:r>
              <a:rPr lang="ru-RU" altLang="ru-RU" sz="3200" dirty="0">
                <a:solidFill>
                  <a:srgbClr val="1B3BAB"/>
                </a:solidFill>
              </a:rPr>
              <a:t>как обеспечить в школе</a:t>
            </a:r>
            <a:endParaRPr lang="ru-RU" altLang="ru-RU" sz="2800" dirty="0">
              <a:solidFill>
                <a:srgbClr val="1B3BAB"/>
              </a:solidFill>
            </a:endParaRPr>
          </a:p>
          <a:p>
            <a:endParaRPr lang="ru-RU" sz="3200" dirty="0">
              <a:solidFill>
                <a:srgbClr val="00339E"/>
              </a:solidFill>
              <a:latin typeface="Onest Black" pitchFamily="2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1BE8C9C-DCA7-F59D-CCE7-970EC4639E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165678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128FFF7-4C82-DD21-3988-DFBFCCFEFE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086754"/>
            <a:ext cx="1098796" cy="109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3993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1106</TotalTime>
  <Words>1148</Words>
  <Application>Microsoft Office PowerPoint</Application>
  <PresentationFormat>Широкоэкранный</PresentationFormat>
  <Paragraphs>143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Onest Black</vt:lpstr>
      <vt:lpstr>Onest Regular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 User</dc:creator>
  <cp:lastModifiedBy>Дроздова Ольга Евгеньевна</cp:lastModifiedBy>
  <cp:revision>81</cp:revision>
  <dcterms:created xsi:type="dcterms:W3CDTF">2025-03-19T07:31:17Z</dcterms:created>
  <dcterms:modified xsi:type="dcterms:W3CDTF">2025-11-24T19:30:52Z</dcterms:modified>
</cp:coreProperties>
</file>